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1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67.xml" ContentType="application/vnd.openxmlformats-officedocument.presentationml.tags+xml"/>
  <Override PartName="/ppt/tags/tag72.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71.xml" ContentType="application/vnd.openxmlformats-officedocument.presentationml.tags+xml"/>
  <Override PartName="/ppt/tags/tag63.xml" ContentType="application/vnd.openxmlformats-officedocument.presentationml.tags+xml"/>
  <Override PartName="/ppt/tags/tag70.xml" ContentType="application/vnd.openxmlformats-officedocument.presentationml.tags+xml"/>
  <Override PartName="/ppt/tags/tag62.xml" ContentType="application/vnd.openxmlformats-officedocument.presentationml.tags+xml"/>
  <Override PartName="/ppt/tags/tag74.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61.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84.xml" ContentType="application/vnd.openxmlformats-officedocument.presentationml.tags+xml"/>
  <Override PartName="/ppt/tags/tag57.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52.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45.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44.xml" ContentType="application/vnd.openxmlformats-officedocument.presentationml.tags+xml"/>
  <Override PartName="/ppt/tags/tag49.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78.xml" ContentType="application/vnd.openxmlformats-officedocument.presentationml.tags+xml"/>
  <Override PartName="/ppt/tags/tag68.xml" ContentType="application/vnd.openxmlformats-officedocument.presentationml.tags+xml"/>
  <Override PartName="/ppt/tags/tag73.xml" ContentType="application/vnd.openxmlformats-officedocument.presentationml.tags+xml"/>
  <Override PartName="/ppt/tags/tag69.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0" r:id="rId3"/>
    <p:sldMasterId id="2147483687" r:id="rId4"/>
  </p:sldMasterIdLst>
  <p:notesMasterIdLst>
    <p:notesMasterId r:id="rId50"/>
  </p:notesMasterIdLst>
  <p:handoutMasterIdLst>
    <p:handoutMasterId r:id="rId51"/>
  </p:handoutMasterIdLst>
  <p:sldIdLst>
    <p:sldId id="283" r:id="rId5"/>
    <p:sldId id="284" r:id="rId6"/>
    <p:sldId id="285" r:id="rId7"/>
    <p:sldId id="301" r:id="rId8"/>
    <p:sldId id="259" r:id="rId9"/>
    <p:sldId id="261" r:id="rId10"/>
    <p:sldId id="262" r:id="rId11"/>
    <p:sldId id="263" r:id="rId12"/>
    <p:sldId id="264" r:id="rId13"/>
    <p:sldId id="265" r:id="rId14"/>
    <p:sldId id="266" r:id="rId15"/>
    <p:sldId id="271" r:id="rId16"/>
    <p:sldId id="273" r:id="rId17"/>
    <p:sldId id="286" r:id="rId18"/>
    <p:sldId id="279" r:id="rId19"/>
    <p:sldId id="299" r:id="rId20"/>
    <p:sldId id="281" r:id="rId21"/>
    <p:sldId id="257" r:id="rId22"/>
    <p:sldId id="272" r:id="rId23"/>
    <p:sldId id="274" r:id="rId24"/>
    <p:sldId id="275" r:id="rId25"/>
    <p:sldId id="280" r:id="rId26"/>
    <p:sldId id="287" r:id="rId27"/>
    <p:sldId id="300" r:id="rId28"/>
    <p:sldId id="288" r:id="rId29"/>
    <p:sldId id="292" r:id="rId30"/>
    <p:sldId id="267" r:id="rId31"/>
    <p:sldId id="293" r:id="rId32"/>
    <p:sldId id="294" r:id="rId33"/>
    <p:sldId id="298" r:id="rId34"/>
    <p:sldId id="302" r:id="rId35"/>
    <p:sldId id="282" r:id="rId36"/>
    <p:sldId id="304" r:id="rId37"/>
    <p:sldId id="305" r:id="rId38"/>
    <p:sldId id="306" r:id="rId39"/>
    <p:sldId id="307" r:id="rId40"/>
    <p:sldId id="303" r:id="rId41"/>
    <p:sldId id="289" r:id="rId42"/>
    <p:sldId id="296" r:id="rId43"/>
    <p:sldId id="269" r:id="rId44"/>
    <p:sldId id="290" r:id="rId45"/>
    <p:sldId id="297" r:id="rId46"/>
    <p:sldId id="295" r:id="rId47"/>
    <p:sldId id="308" r:id="rId48"/>
    <p:sldId id="30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8" autoAdjust="0"/>
    <p:restoredTop sz="74816" autoAdjust="0"/>
  </p:normalViewPr>
  <p:slideViewPr>
    <p:cSldViewPr snapToGrid="0">
      <p:cViewPr varScale="1">
        <p:scale>
          <a:sx n="85" d="100"/>
          <a:sy n="85" d="100"/>
        </p:scale>
        <p:origin x="792" y="90"/>
      </p:cViewPr>
      <p:guideLst/>
    </p:cSldViewPr>
  </p:slideViewPr>
  <p:notesTextViewPr>
    <p:cViewPr>
      <p:scale>
        <a:sx n="3" d="2"/>
        <a:sy n="3" d="2"/>
      </p:scale>
      <p:origin x="0" y="0"/>
    </p:cViewPr>
  </p:notesTextViewPr>
  <p:sorterViewPr>
    <p:cViewPr>
      <p:scale>
        <a:sx n="114" d="100"/>
        <a:sy n="114" d="100"/>
      </p:scale>
      <p:origin x="0" y="-24069"/>
    </p:cViewPr>
  </p:sorterViewPr>
  <p:notesViewPr>
    <p:cSldViewPr snapToGrid="0">
      <p:cViewPr varScale="1">
        <p:scale>
          <a:sx n="37" d="100"/>
          <a:sy n="37" d="100"/>
        </p:scale>
        <p:origin x="2373" y="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ustomXml" Target="../customXml/item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5026F-8FED-430B-B102-67555F282C8F}" type="datetimeFigureOut">
              <a:rPr lang="en-US" smtClean="0"/>
              <a:t>8/14/2020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BE628-F4CA-410E-B1C7-E8F16778CF1F}" type="slidenum">
              <a:rPr lang="en-US" smtClean="0"/>
              <a:t>‹#›</a:t>
            </a:fld>
            <a:endParaRPr lang="en-US"/>
          </a:p>
        </p:txBody>
      </p:sp>
    </p:spTree>
    <p:extLst>
      <p:ext uri="{BB962C8B-B14F-4D97-AF65-F5344CB8AC3E}">
        <p14:creationId xmlns:p14="http://schemas.microsoft.com/office/powerpoint/2010/main" val="1034680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DAAC8-3897-45AE-ACAF-6C999FB919F6}"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781EF-AFEF-4810-8B97-E00CFBCF8143}" type="slidenum">
              <a:rPr lang="en-US" smtClean="0"/>
              <a:t>‹#›</a:t>
            </a:fld>
            <a:endParaRPr lang="en-US"/>
          </a:p>
        </p:txBody>
      </p:sp>
    </p:spTree>
    <p:extLst>
      <p:ext uri="{BB962C8B-B14F-4D97-AF65-F5344CB8AC3E}">
        <p14:creationId xmlns:p14="http://schemas.microsoft.com/office/powerpoint/2010/main" val="212573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 Target="../slides/slide37.xml"/><Relationship Id="rId4"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 Target="../slides/slide44.xml"/><Relationship Id="rId4"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ttorneygeneral.gov/taking-action/press-releases/ag-shapiro-leads-effort-to-stop-new-title-ix-rule-that-weakens-protections-for-survivors-of-sexual-violence-in-school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smtId="4294967295"/>
            </a:defPPr>
          </a:lstStyle>
          <a:p>
            <a:endParaRPr lang="en-US" dirty="0"/>
          </a:p>
        </p:txBody>
      </p:sp>
      <p:sp>
        <p:nvSpPr>
          <p:cNvPr id="4" name="Slide Number Placeholder 3"/>
          <p:cNvSpPr>
            <a:spLocks noGrp="1"/>
          </p:cNvSpPr>
          <p:nvPr>
            <p:ph type="sldNum" sz="quarter" idx="10"/>
            <p:custDataLst>
              <p:tags r:id="rId3"/>
            </p:custDataLst>
          </p:nvPr>
        </p:nvSpPr>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8ABA18F1-C4E1-46AC-AE11-BB3F819AB4B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50303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10</a:t>
            </a:fld>
            <a:endParaRPr lang="en-US"/>
          </a:p>
        </p:txBody>
      </p:sp>
    </p:spTree>
    <p:extLst>
      <p:ext uri="{BB962C8B-B14F-4D97-AF65-F5344CB8AC3E}">
        <p14:creationId xmlns:p14="http://schemas.microsoft.com/office/powerpoint/2010/main" val="170293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Formerly,</a:t>
            </a:r>
            <a:r>
              <a:rPr lang="en-US" baseline="0" dirty="0"/>
              <a:t> a "responsible employee" was an employee: Who has the authority to take action to redress sexual harassment/violence, or. ... That a student/employee could reasonably believe has either the authority or the duty listed above.</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11</a:t>
            </a:fld>
            <a:endParaRPr lang="en-US"/>
          </a:p>
        </p:txBody>
      </p:sp>
    </p:spTree>
    <p:extLst>
      <p:ext uri="{BB962C8B-B14F-4D97-AF65-F5344CB8AC3E}">
        <p14:creationId xmlns:p14="http://schemas.microsoft.com/office/powerpoint/2010/main" val="234577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12</a:t>
            </a:fld>
            <a:endParaRPr lang="en-US"/>
          </a:p>
        </p:txBody>
      </p:sp>
    </p:spTree>
    <p:extLst>
      <p:ext uri="{BB962C8B-B14F-4D97-AF65-F5344CB8AC3E}">
        <p14:creationId xmlns:p14="http://schemas.microsoft.com/office/powerpoint/2010/main" val="32750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13</a:t>
            </a:fld>
            <a:endParaRPr lang="en-US"/>
          </a:p>
        </p:txBody>
      </p:sp>
    </p:spTree>
    <p:extLst>
      <p:ext uri="{BB962C8B-B14F-4D97-AF65-F5344CB8AC3E}">
        <p14:creationId xmlns:p14="http://schemas.microsoft.com/office/powerpoint/2010/main" val="92295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smtId="4294967295"/>
            </a:defPPr>
          </a:lstStyle>
          <a:p>
            <a:endParaRPr lang="en-US" dirty="0"/>
          </a:p>
        </p:txBody>
      </p:sp>
      <p:sp>
        <p:nvSpPr>
          <p:cNvPr id="4" name="Slide Number Placeholder 3"/>
          <p:cNvSpPr>
            <a:spLocks noGrp="1"/>
          </p:cNvSpPr>
          <p:nvPr>
            <p:ph type="sldNum" sz="quarter" idx="10"/>
            <p:custDataLst>
              <p:tags r:id="rId3"/>
            </p:custDataLst>
          </p:nvPr>
        </p:nvSpPr>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8ABA18F1-C4E1-46AC-AE11-BB3F819AB4B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75390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you want to talk about live hearings, but there are a few things</a:t>
            </a:r>
            <a:r>
              <a:rPr lang="en-US" baseline="0" dirty="0"/>
              <a:t> I wanted to mention about what needs to happen before we get to the hearing.</a:t>
            </a:r>
          </a:p>
          <a:p>
            <a:endParaRPr lang="en-US" baseline="0" dirty="0"/>
          </a:p>
          <a:p>
            <a:r>
              <a:rPr lang="en-US" baseline="0" dirty="0"/>
              <a:t>Informal resolution is not available for complaints of employee-on-student sexual harassment.</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15</a:t>
            </a:fld>
            <a:endParaRPr lang="en-US"/>
          </a:p>
        </p:txBody>
      </p:sp>
    </p:spTree>
    <p:extLst>
      <p:ext uri="{BB962C8B-B14F-4D97-AF65-F5344CB8AC3E}">
        <p14:creationId xmlns:p14="http://schemas.microsoft.com/office/powerpoint/2010/main" val="363120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that if one complainant alleges harassment by several individuals</a:t>
            </a:r>
            <a:r>
              <a:rPr lang="en-US" baseline="0" dirty="0"/>
              <a:t> at a single event, the complaints can be consolidated, but if several separate accusations are made against a serial predator, they cannot be combined.</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17</a:t>
            </a:fld>
            <a:endParaRPr lang="en-US"/>
          </a:p>
        </p:txBody>
      </p:sp>
    </p:spTree>
    <p:extLst>
      <p:ext uri="{BB962C8B-B14F-4D97-AF65-F5344CB8AC3E}">
        <p14:creationId xmlns:p14="http://schemas.microsoft.com/office/powerpoint/2010/main" val="3273820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20</a:t>
            </a:fld>
            <a:endParaRPr lang="en-US"/>
          </a:p>
        </p:txBody>
      </p:sp>
    </p:spTree>
    <p:extLst>
      <p:ext uri="{BB962C8B-B14F-4D97-AF65-F5344CB8AC3E}">
        <p14:creationId xmlns:p14="http://schemas.microsoft.com/office/powerpoint/2010/main" val="35478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Removes the requirement from proposed rule that the advisor be “aligned with” the party. </a:t>
            </a:r>
          </a:p>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21</a:t>
            </a:fld>
            <a:endParaRPr lang="en-US"/>
          </a:p>
        </p:txBody>
      </p:sp>
    </p:spTree>
    <p:extLst>
      <p:ext uri="{BB962C8B-B14F-4D97-AF65-F5344CB8AC3E}">
        <p14:creationId xmlns:p14="http://schemas.microsoft.com/office/powerpoint/2010/main" val="374563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consistent with the joint statement on HIPAA issued by the U.S. Department of Education and the Office for Civil Rights for Health and Human Services.</a:t>
            </a:r>
          </a:p>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22</a:t>
            </a:fld>
            <a:endParaRPr lang="en-US"/>
          </a:p>
        </p:txBody>
      </p:sp>
    </p:spTree>
    <p:extLst>
      <p:ext uri="{BB962C8B-B14F-4D97-AF65-F5344CB8AC3E}">
        <p14:creationId xmlns:p14="http://schemas.microsoft.com/office/powerpoint/2010/main" val="178226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custDataLst>
              <p:tags r:id="rId1"/>
            </p:custDataLst>
          </p:nvPr>
        </p:nvSpPr>
        <p:spPr>
          <a:xfrm>
            <a:off x="381000" y="685800"/>
            <a:ext cx="6096000" cy="3429000"/>
          </a:xfrm>
        </p:spPr>
      </p:sp>
      <p:sp>
        <p:nvSpPr>
          <p:cNvPr id="93187" name="Notes Placeholder 2"/>
          <p:cNvSpPr>
            <a:spLocks noGrp="1"/>
          </p:cNvSpPr>
          <p:nvPr>
            <p:ph type="body" idx="1"/>
            <p:custDataLst>
              <p:tags r:id="rId2"/>
            </p:custDataLst>
          </p:nvPr>
        </p:nvSpPr>
        <p:spPr>
          <a:noFill/>
        </p:spPr>
        <p:txBody>
          <a:bodyPr/>
          <a:lstStyle>
            <a:defPPr>
              <a:defRPr kern="1200" smtId="4294967295"/>
            </a:defPPr>
          </a:lstStyle>
          <a:p>
            <a:pPr eaLnBrk="1" hangingPunct="1"/>
            <a:endParaRPr lang="en-US" dirty="0"/>
          </a:p>
        </p:txBody>
      </p:sp>
      <p:sp>
        <p:nvSpPr>
          <p:cNvPr id="93188" name="Slide Number Placeholder 3"/>
          <p:cNvSpPr>
            <a:spLocks noGrp="1"/>
          </p:cNvSpPr>
          <p:nvPr>
            <p:ph type="sldNum" sz="quarter" idx="5"/>
            <p:custDataLst>
              <p:tags r:id="rId3"/>
            </p:custDataLst>
          </p:nvPr>
        </p:nvSpPr>
        <p:spPr>
          <a:noFill/>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0B3CADC4-27E3-48A3-AD04-885220D271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05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23</a:t>
            </a:fld>
            <a:endParaRPr lang="en-US"/>
          </a:p>
        </p:txBody>
      </p:sp>
    </p:spTree>
    <p:extLst>
      <p:ext uri="{BB962C8B-B14F-4D97-AF65-F5344CB8AC3E}">
        <p14:creationId xmlns:p14="http://schemas.microsoft.com/office/powerpoint/2010/main" val="21252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24</a:t>
            </a:fld>
            <a:endParaRPr lang="en-US"/>
          </a:p>
        </p:txBody>
      </p:sp>
    </p:spTree>
    <p:extLst>
      <p:ext uri="{BB962C8B-B14F-4D97-AF65-F5344CB8AC3E}">
        <p14:creationId xmlns:p14="http://schemas.microsoft.com/office/powerpoint/2010/main" val="405188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smtId="4294967295"/>
            </a:defPPr>
          </a:lstStyle>
          <a:p>
            <a:endParaRPr lang="en-US" dirty="0"/>
          </a:p>
        </p:txBody>
      </p:sp>
      <p:sp>
        <p:nvSpPr>
          <p:cNvPr id="4" name="Slide Number Placeholder 3"/>
          <p:cNvSpPr>
            <a:spLocks noGrp="1"/>
          </p:cNvSpPr>
          <p:nvPr>
            <p:ph type="sldNum" sz="quarter" idx="10"/>
            <p:custDataLst>
              <p:tags r:id="rId3"/>
            </p:custDataLst>
          </p:nvPr>
        </p:nvSpPr>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8ABA18F1-C4E1-46AC-AE11-BB3F819AB4B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756737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new rules also change the definition of sexual harassment. </a:t>
            </a:r>
          </a:p>
          <a:p>
            <a:endParaRPr lang="en-US" dirty="0"/>
          </a:p>
          <a:p>
            <a:r>
              <a:rPr lang="en-US" dirty="0"/>
              <a:t>This includes defining sexual harassment as actions that are “so severe, pervasive, </a:t>
            </a:r>
            <a:r>
              <a:rPr lang="en-US" i="1" dirty="0">
                <a:solidFill>
                  <a:srgbClr val="FF0000"/>
                </a:solidFill>
              </a:rPr>
              <a:t>and</a:t>
            </a:r>
            <a:r>
              <a:rPr lang="en-US" i="1" dirty="0"/>
              <a:t> </a:t>
            </a:r>
            <a:r>
              <a:rPr lang="en-US" dirty="0"/>
              <a:t>objectively offensive that it effectively denies a person equal access to the school’s education program or activity.”</a:t>
            </a:r>
          </a:p>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27</a:t>
            </a:fld>
            <a:endParaRPr lang="en-US"/>
          </a:p>
        </p:txBody>
      </p:sp>
    </p:spTree>
    <p:extLst>
      <p:ext uri="{BB962C8B-B14F-4D97-AF65-F5344CB8AC3E}">
        <p14:creationId xmlns:p14="http://schemas.microsoft.com/office/powerpoint/2010/main" val="3078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28</a:t>
            </a:fld>
            <a:endParaRPr lang="en-US"/>
          </a:p>
        </p:txBody>
      </p:sp>
    </p:spTree>
    <p:extLst>
      <p:ext uri="{BB962C8B-B14F-4D97-AF65-F5344CB8AC3E}">
        <p14:creationId xmlns:p14="http://schemas.microsoft.com/office/powerpoint/2010/main" val="2091744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a:t>
            </a:r>
            <a:r>
              <a:rPr lang="en-US" baseline="0" dirty="0"/>
              <a:t> the presumption that the respondent is not responsible has been argued by some to really be a presumption that the complainant is lying.</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31</a:t>
            </a:fld>
            <a:endParaRPr lang="en-US"/>
          </a:p>
        </p:txBody>
      </p:sp>
    </p:spTree>
    <p:extLst>
      <p:ext uri="{BB962C8B-B14F-4D97-AF65-F5344CB8AC3E}">
        <p14:creationId xmlns:p14="http://schemas.microsoft.com/office/powerpoint/2010/main" val="3822156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smtId="4294967295"/>
            </a:defPPr>
          </a:lstStyle>
          <a:p>
            <a:endParaRPr lang="en-US" dirty="0"/>
          </a:p>
        </p:txBody>
      </p:sp>
      <p:sp>
        <p:nvSpPr>
          <p:cNvPr id="4" name="Slide Number Placeholder 3"/>
          <p:cNvSpPr>
            <a:spLocks noGrp="1"/>
          </p:cNvSpPr>
          <p:nvPr>
            <p:ph type="sldNum" sz="quarter" idx="10"/>
            <p:custDataLst>
              <p:tags r:id="rId3"/>
            </p:custDataLst>
          </p:nvPr>
        </p:nvSpPr>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8ABA18F1-C4E1-46AC-AE11-BB3F819AB4B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724782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Many schools are issuing RFPs  while others are hiring lawyers to act as advisors to the parties or as advisors to the decision makers.</a:t>
            </a:r>
          </a:p>
          <a:p>
            <a:endParaRPr lang="en-US" baseline="0" dirty="0"/>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An advisor should be well-trained in the misconduct process, including the rules governing the hearing, evidence evaluation, and cross-examination of witnesses and parties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33</a:t>
            </a:fld>
            <a:endParaRPr lang="en-US"/>
          </a:p>
        </p:txBody>
      </p:sp>
    </p:spTree>
    <p:extLst>
      <p:ext uri="{BB962C8B-B14F-4D97-AF65-F5344CB8AC3E}">
        <p14:creationId xmlns:p14="http://schemas.microsoft.com/office/powerpoint/2010/main" val="1730387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speak specifically about advisors.</a:t>
            </a:r>
          </a:p>
        </p:txBody>
      </p:sp>
      <p:sp>
        <p:nvSpPr>
          <p:cNvPr id="4" name="Slide Number Placeholder 3"/>
          <p:cNvSpPr>
            <a:spLocks noGrp="1"/>
          </p:cNvSpPr>
          <p:nvPr>
            <p:ph type="sldNum" sz="quarter" idx="10"/>
          </p:nvPr>
        </p:nvSpPr>
        <p:spPr/>
        <p:txBody>
          <a:bodyPr/>
          <a:lstStyle/>
          <a:p>
            <a:fld id="{739781EF-AFEF-4810-8B97-E00CFBCF8143}" type="slidenum">
              <a:rPr lang="en-US" smtClean="0"/>
              <a:t>34</a:t>
            </a:fld>
            <a:endParaRPr lang="en-US"/>
          </a:p>
        </p:txBody>
      </p:sp>
    </p:spTree>
    <p:extLst>
      <p:ext uri="{BB962C8B-B14F-4D97-AF65-F5344CB8AC3E}">
        <p14:creationId xmlns:p14="http://schemas.microsoft.com/office/powerpoint/2010/main" val="1961115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schools should</a:t>
            </a:r>
            <a:r>
              <a:rPr lang="en-US" baseline="0" dirty="0"/>
              <a:t> have a pool of advisors, if possible.  If there is a failure to appear and another advisor is not available , it is recommended that the hearing be postponed.</a:t>
            </a:r>
          </a:p>
          <a:p>
            <a:endParaRPr lang="en-US" baseline="0" dirty="0"/>
          </a:p>
          <a:p>
            <a:r>
              <a:rPr lang="en-US" baseline="0" dirty="0"/>
              <a:t>Not to brag on lawyers, but they are more likely to be able to step in at the last minute and perform an effective cross-examination.</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35</a:t>
            </a:fld>
            <a:endParaRPr lang="en-US"/>
          </a:p>
        </p:txBody>
      </p:sp>
    </p:spTree>
    <p:extLst>
      <p:ext uri="{BB962C8B-B14F-4D97-AF65-F5344CB8AC3E}">
        <p14:creationId xmlns:p14="http://schemas.microsoft.com/office/powerpoint/2010/main" val="211283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smtId="4294967295"/>
            </a:defPPr>
          </a:lstStyle>
          <a:p>
            <a:r>
              <a:rPr lang="en-US" dirty="0"/>
              <a:t>I know</a:t>
            </a:r>
            <a:r>
              <a:rPr lang="en-US" baseline="0" dirty="0"/>
              <a:t> this session is titled “Live Hearing under the New Rules,” but I think it would be helpful to provide some background on the new Title IX rules.</a:t>
            </a:r>
            <a:endParaRPr lang="en-US" dirty="0"/>
          </a:p>
        </p:txBody>
      </p:sp>
      <p:sp>
        <p:nvSpPr>
          <p:cNvPr id="4" name="Slide Number Placeholder 3"/>
          <p:cNvSpPr>
            <a:spLocks noGrp="1"/>
          </p:cNvSpPr>
          <p:nvPr>
            <p:ph type="sldNum" sz="quarter" idx="10"/>
            <p:custDataLst>
              <p:tags r:id="rId3"/>
            </p:custDataLst>
          </p:nvPr>
        </p:nvSpPr>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8ABA18F1-C4E1-46AC-AE11-BB3F819AB4B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165700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36</a:t>
            </a:fld>
            <a:endParaRPr lang="en-US"/>
          </a:p>
        </p:txBody>
      </p:sp>
    </p:spTree>
    <p:extLst>
      <p:ext uri="{BB962C8B-B14F-4D97-AF65-F5344CB8AC3E}">
        <p14:creationId xmlns:p14="http://schemas.microsoft.com/office/powerpoint/2010/main" val="959181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smtId="4294967295"/>
            </a:defPPr>
          </a:lstStyle>
          <a:p>
            <a:endParaRPr lang="en-US" dirty="0"/>
          </a:p>
        </p:txBody>
      </p:sp>
      <p:sp>
        <p:nvSpPr>
          <p:cNvPr id="4" name="Slide Number Placeholder 3"/>
          <p:cNvSpPr>
            <a:spLocks noGrp="1"/>
          </p:cNvSpPr>
          <p:nvPr>
            <p:ph type="sldNum" sz="quarter" idx="10"/>
            <p:custDataLst>
              <p:tags r:id="rId3"/>
            </p:custDataLst>
          </p:nvPr>
        </p:nvSpPr>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8ABA18F1-C4E1-46AC-AE11-BB3F819AB4B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611042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rules obligate the school to respond by initiating a grievance process when it</a:t>
            </a:r>
            <a:r>
              <a:rPr lang="en-US" baseline="0" dirty="0"/>
              <a:t> </a:t>
            </a:r>
            <a:r>
              <a:rPr lang="en-US" dirty="0"/>
              <a:t>receives a formal complaint of sexual harassment. However, they can respond by offering</a:t>
            </a:r>
            <a:r>
              <a:rPr lang="en-US" baseline="0" dirty="0"/>
              <a:t> the informal resolution process.</a:t>
            </a:r>
          </a:p>
          <a:p>
            <a:endParaRPr lang="en-US" baseline="0" dirty="0"/>
          </a:p>
          <a:p>
            <a:r>
              <a:rPr lang="en-US" sz="1200" b="0" i="0" u="none" strike="noStrike" kern="1200" baseline="0" dirty="0">
                <a:solidFill>
                  <a:schemeClr val="tx1"/>
                </a:solidFill>
                <a:latin typeface="+mn-lt"/>
                <a:ea typeface="+mn-ea"/>
                <a:cs typeface="+mn-cs"/>
              </a:rPr>
              <a:t>The Department believes that an </a:t>
            </a:r>
            <a:r>
              <a:rPr lang="en-US" sz="1200" b="0" i="1" u="none" strike="noStrike" kern="1200" baseline="0" dirty="0">
                <a:solidFill>
                  <a:schemeClr val="tx1"/>
                </a:solidFill>
                <a:latin typeface="+mn-lt"/>
                <a:ea typeface="+mn-ea"/>
                <a:cs typeface="+mn-cs"/>
              </a:rPr>
              <a:t>option </a:t>
            </a:r>
            <a:r>
              <a:rPr lang="en-US" sz="1200" b="0" i="0" u="none" strike="noStrike" kern="1200" baseline="0" dirty="0">
                <a:solidFill>
                  <a:schemeClr val="tx1"/>
                </a:solidFill>
                <a:latin typeface="+mn-lt"/>
                <a:ea typeface="+mn-ea"/>
                <a:cs typeface="+mn-cs"/>
              </a:rPr>
              <a:t>of mediation may encourage reporting of sexual</a:t>
            </a:r>
          </a:p>
          <a:p>
            <a:r>
              <a:rPr lang="en-US" sz="1200" b="0" i="0" u="none" strike="noStrike" kern="1200" baseline="0" dirty="0">
                <a:solidFill>
                  <a:schemeClr val="tx1"/>
                </a:solidFill>
                <a:latin typeface="+mn-lt"/>
                <a:ea typeface="+mn-ea"/>
                <a:cs typeface="+mn-cs"/>
              </a:rPr>
              <a:t>harassment incidents</a:t>
            </a:r>
            <a:endParaRPr lang="en-US" dirty="0"/>
          </a:p>
          <a:p>
            <a:endParaRPr lang="en-US" dirty="0"/>
          </a:p>
          <a:p>
            <a:r>
              <a:rPr lang="en-US" dirty="0"/>
              <a:t>Here is the logic from the Department:</a:t>
            </a:r>
          </a:p>
          <a:p>
            <a:endParaRPr lang="en-US" dirty="0"/>
          </a:p>
          <a:p>
            <a:r>
              <a:rPr lang="en-US" dirty="0"/>
              <a:t>When complainants do decide to initiate a grievance process, or participate in a grievance process, schools also may choose to offer informal resolution processes as alternatives to a full investigation and adjudication of the formal complaint, with the voluntary consent of both the complainant and respondent, which may encourage some complainants to file a formal complaint where they may have been reluctant to do so if a full investigation and adjudication was the only option. </a:t>
            </a:r>
          </a:p>
          <a:p>
            <a:endParaRPr lang="en-US" dirty="0"/>
          </a:p>
          <a:p>
            <a:r>
              <a:rPr lang="en-US" sz="1200" b="0" i="0" u="none" strike="noStrike" kern="1200" baseline="0" dirty="0">
                <a:solidFill>
                  <a:schemeClr val="tx1"/>
                </a:solidFill>
                <a:latin typeface="+mn-lt"/>
                <a:ea typeface="+mn-ea"/>
                <a:cs typeface="+mn-cs"/>
              </a:rPr>
              <a:t>The Department notes that nothing in § 106.45(b)(9) requires an informal resolution process to involve the parties confronting each other or even being present in the same room; mediations are often conducted with the parties in separate rooms and the mediator conversing with each party separately.</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38</a:t>
            </a:fld>
            <a:endParaRPr lang="en-US"/>
          </a:p>
        </p:txBody>
      </p:sp>
    </p:spTree>
    <p:extLst>
      <p:ext uri="{BB962C8B-B14F-4D97-AF65-F5344CB8AC3E}">
        <p14:creationId xmlns:p14="http://schemas.microsoft.com/office/powerpoint/2010/main" val="4096268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final regulations permit schools to consider such aspects of informal resolution processes and decide to offer, or not offer, such processes, but require the school to inform the parties of the nature and consequences of any such informal resolution processes.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According to the comments, restorative justice requires the perpetrator to admit wrongdoing from the beginning and work to redress the harm caused, whereas mediation requires no admission of guilt, implicitly rests on the premise both parties are partially at fault for the situation and must meet in the middle, and often entails debate over the facts.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informal resolution agreement using the restorative justice model does not result in a finding of culpability by the school even if it contains an admission of responsibility.</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39</a:t>
            </a:fld>
            <a:endParaRPr lang="en-US"/>
          </a:p>
        </p:txBody>
      </p:sp>
    </p:spTree>
    <p:extLst>
      <p:ext uri="{BB962C8B-B14F-4D97-AF65-F5344CB8AC3E}">
        <p14:creationId xmlns:p14="http://schemas.microsoft.com/office/powerpoint/2010/main" val="2131254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40</a:t>
            </a:fld>
            <a:endParaRPr lang="en-US"/>
          </a:p>
        </p:txBody>
      </p:sp>
    </p:spTree>
    <p:extLst>
      <p:ext uri="{BB962C8B-B14F-4D97-AF65-F5344CB8AC3E}">
        <p14:creationId xmlns:p14="http://schemas.microsoft.com/office/powerpoint/2010/main" val="414844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as</a:t>
            </a:r>
            <a:r>
              <a:rPr lang="en-US" baseline="0" dirty="0"/>
              <a:t> during the Obama administration.</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41</a:t>
            </a:fld>
            <a:endParaRPr lang="en-US"/>
          </a:p>
        </p:txBody>
      </p:sp>
    </p:spTree>
    <p:extLst>
      <p:ext uri="{BB962C8B-B14F-4D97-AF65-F5344CB8AC3E}">
        <p14:creationId xmlns:p14="http://schemas.microsoft.com/office/powerpoint/2010/main" val="1434397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Presumably, even though this</a:t>
            </a:r>
            <a:r>
              <a:rPr lang="en-US" baseline="0" dirty="0"/>
              <a:t> would follow the filing of a formal complaint, the outcome is that there would be no record of the complaint against the respondent.</a:t>
            </a:r>
          </a:p>
          <a:p>
            <a:endParaRPr lang="en-US" baseline="0" dirty="0"/>
          </a:p>
          <a:p>
            <a:r>
              <a:rPr lang="en-US" sz="1200" b="0" i="0" u="none" strike="noStrike" kern="1200" baseline="0" dirty="0">
                <a:solidFill>
                  <a:schemeClr val="tx1"/>
                </a:solidFill>
                <a:latin typeface="+mn-lt"/>
                <a:ea typeface="+mn-ea"/>
                <a:cs typeface="+mn-cs"/>
              </a:rPr>
              <a:t>As stated by the Department, it expects informal resolution agreements to be treated as contracts; the parties remain free to negotiate the terms of the agreement and, once entered into, it may become binding according to its terms.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question for school is whether you want to implement an across-the-board practice of including a confidentiality provision in all informal resolution agreements, or whether you want the parties to decide whether it will be confidential on a case-by-case basis.</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43</a:t>
            </a:fld>
            <a:endParaRPr lang="en-US"/>
          </a:p>
        </p:txBody>
      </p:sp>
    </p:spTree>
    <p:extLst>
      <p:ext uri="{BB962C8B-B14F-4D97-AF65-F5344CB8AC3E}">
        <p14:creationId xmlns:p14="http://schemas.microsoft.com/office/powerpoint/2010/main" val="2324451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defPPr>
              <a:defRPr kern="1200" smtId="4294967295"/>
            </a:defPPr>
          </a:lstStyle>
          <a:p>
            <a:endParaRPr lang="en-US" dirty="0"/>
          </a:p>
        </p:txBody>
      </p:sp>
      <p:sp>
        <p:nvSpPr>
          <p:cNvPr id="4" name="Slide Number Placeholder 3"/>
          <p:cNvSpPr>
            <a:spLocks noGrp="1"/>
          </p:cNvSpPr>
          <p:nvPr>
            <p:ph type="sldNum" sz="quarter" idx="10"/>
            <p:custDataLst>
              <p:tags r:id="rId3"/>
            </p:custDataLst>
          </p:nvPr>
        </p:nvSpPr>
        <p:spPr/>
        <p:txBody>
          <a:bodyPr/>
          <a:lstStyle>
            <a:defPPr>
              <a:defRPr kern="1200" smtId="4294967295"/>
            </a:defPPr>
          </a:lstStyle>
          <a:p>
            <a:pPr marL="0" marR="0" lvl="0" indent="0" algn="r" defTabSz="914400" rtl="0" eaLnBrk="1" fontAlgn="auto" latinLnBrk="0" hangingPunct="1">
              <a:lnSpc>
                <a:spcPct val="100000"/>
              </a:lnSpc>
              <a:spcBef>
                <a:spcPts val="0"/>
              </a:spcBef>
              <a:spcAft>
                <a:spcPts val="0"/>
              </a:spcAft>
              <a:buClrTx/>
              <a:buSzTx/>
              <a:buFontTx/>
              <a:buNone/>
              <a:tabLst/>
              <a:defRPr/>
            </a:pPr>
            <a:fld id="{8ABA18F1-C4E1-46AC-AE11-BB3F819AB4B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102526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Presumably, even though this</a:t>
            </a:r>
            <a:r>
              <a:rPr lang="en-US" baseline="0" dirty="0"/>
              <a:t> would follow the filing of a formal complaint, the outcome is that there would be no record of the complaint against the respondent.</a:t>
            </a:r>
          </a:p>
          <a:p>
            <a:endParaRPr lang="en-US" baseline="0" dirty="0"/>
          </a:p>
          <a:p>
            <a:r>
              <a:rPr lang="en-US" sz="1200" b="0" i="0" u="none" strike="noStrike" kern="1200" baseline="0" dirty="0">
                <a:solidFill>
                  <a:schemeClr val="tx1"/>
                </a:solidFill>
                <a:latin typeface="+mn-lt"/>
                <a:ea typeface="+mn-ea"/>
                <a:cs typeface="+mn-cs"/>
              </a:rPr>
              <a:t>As stated by the Department, it expects informal resolution agreements to be treated as contracts; the parties remain free to negotiate the terms of the agreement and, once entered into, it may become binding according to its terms.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question for school is whether you want to implement an across-the-board practice of including a confidentiality provision in all informal resolution agreements, or whether you want the parties to decide whether it will be confidential on a case-by-case basis.</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45</a:t>
            </a:fld>
            <a:endParaRPr lang="en-US"/>
          </a:p>
        </p:txBody>
      </p:sp>
    </p:spTree>
    <p:extLst>
      <p:ext uri="{BB962C8B-B14F-4D97-AF65-F5344CB8AC3E}">
        <p14:creationId xmlns:p14="http://schemas.microsoft.com/office/powerpoint/2010/main" val="295009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an overstatement, but this shows</a:t>
            </a:r>
            <a:r>
              <a:rPr lang="en-US" baseline="0" dirty="0"/>
              <a:t> that the new rules have been very controversial.</a:t>
            </a:r>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4</a:t>
            </a:fld>
            <a:endParaRPr lang="en-US"/>
          </a:p>
        </p:txBody>
      </p:sp>
    </p:spTree>
    <p:extLst>
      <p:ext uri="{BB962C8B-B14F-4D97-AF65-F5344CB8AC3E}">
        <p14:creationId xmlns:p14="http://schemas.microsoft.com/office/powerpoint/2010/main" val="394376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ACE’s request was shot down.</a:t>
            </a:r>
          </a:p>
          <a:p>
            <a:endParaRPr lang="en-US" dirty="0"/>
          </a:p>
          <a:p>
            <a:r>
              <a:rPr lang="en-US" dirty="0"/>
              <a:t>The lawsuits question the merits of the regulations and seek to block their implementation. There are four active lawsuits and a motion by 18 state attorneys general to block the regulations. If the judge in the AGs' case determines the Aug. 14 deadline will cause “</a:t>
            </a:r>
            <a:r>
              <a:rPr lang="en-US" dirty="0">
                <a:hlinkClick r:id="rId3"/>
              </a:rPr>
              <a:t>immediate and irreparable harm</a:t>
            </a:r>
            <a:r>
              <a:rPr lang="en-US" dirty="0"/>
              <a:t>” to institutions, it’s possible college officials will be allowed more time to craft their Title IX policies.</a:t>
            </a:r>
          </a:p>
          <a:p>
            <a:endParaRPr lang="en-US" dirty="0"/>
          </a:p>
          <a:p>
            <a:r>
              <a:rPr lang="en-US" dirty="0"/>
              <a:t>Supporters of the new requirements argue that students will be harmed if the new regulations are not implemented by August 14.  I would point out</a:t>
            </a:r>
            <a:r>
              <a:rPr lang="en-US" baseline="0" dirty="0"/>
              <a:t> that Title IX has been in effect since 1972, but this is where we are.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opponents argue that the new requirements place undue financial and time burdens on colleges and universities.</a:t>
            </a:r>
          </a:p>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5</a:t>
            </a:fld>
            <a:endParaRPr lang="en-US"/>
          </a:p>
        </p:txBody>
      </p:sp>
    </p:spTree>
    <p:extLst>
      <p:ext uri="{BB962C8B-B14F-4D97-AF65-F5344CB8AC3E}">
        <p14:creationId xmlns:p14="http://schemas.microsoft.com/office/powerpoint/2010/main" val="110294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6</a:t>
            </a:fld>
            <a:endParaRPr lang="en-US"/>
          </a:p>
        </p:txBody>
      </p:sp>
    </p:spTree>
    <p:extLst>
      <p:ext uri="{BB962C8B-B14F-4D97-AF65-F5344CB8AC3E}">
        <p14:creationId xmlns:p14="http://schemas.microsoft.com/office/powerpoint/2010/main" val="211223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 106.30 definition of “formal complaint” requires a document “alleging sexual harassment against a respondent,” but contains no requirement as to a detailed statement of facts. </a:t>
            </a:r>
          </a:p>
          <a:p>
            <a:endParaRPr lang="en-US" dirty="0"/>
          </a:p>
          <a:p>
            <a:r>
              <a:rPr lang="en-US" dirty="0"/>
              <a:t>Commenters supported requiring a formal complaint before an investigation begins because, commenters asserted, complainants may wish for informal discussions to remain confidential and the formal complaint requirement will empower complainants to decide when to report and when to start an investigation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 that colleges publish all training materials for Title IX officials on their websites</a:t>
            </a:r>
            <a:r>
              <a:rPr lang="en-US" baseline="0" dirty="0"/>
              <a:t> was</a:t>
            </a:r>
            <a:r>
              <a:rPr lang="en-US" dirty="0"/>
              <a:t> not in the proposed rule and did not have an appropriate amount of public notice or comment, the lawsuits say.</a:t>
            </a:r>
          </a:p>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7</a:t>
            </a:fld>
            <a:endParaRPr lang="en-US"/>
          </a:p>
        </p:txBody>
      </p:sp>
    </p:spTree>
    <p:extLst>
      <p:ext uri="{BB962C8B-B14F-4D97-AF65-F5344CB8AC3E}">
        <p14:creationId xmlns:p14="http://schemas.microsoft.com/office/powerpoint/2010/main" val="126831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781EF-AFEF-4810-8B97-E00CFBCF8143}" type="slidenum">
              <a:rPr lang="en-US" smtClean="0"/>
              <a:t>8</a:t>
            </a:fld>
            <a:endParaRPr lang="en-US"/>
          </a:p>
        </p:txBody>
      </p:sp>
    </p:spTree>
    <p:extLst>
      <p:ext uri="{BB962C8B-B14F-4D97-AF65-F5344CB8AC3E}">
        <p14:creationId xmlns:p14="http://schemas.microsoft.com/office/powerpoint/2010/main" val="213753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already the case under the 2017 interim Q &amp; A on sexual misconduct. One interesting wrinkle is that the new title IX rules allow cases based on similar facts and circumstances to be joined or combined into a single hearing. The question is what occurs if two or more respondents are accused of misconduct including a single complainant, and only one respondent appeals, but the decisionmaker determines that there was insufficient proof for either to be found responsible. Would both findings of responsibility be overturned or only the finding for the student who appealed?</a:t>
            </a:r>
          </a:p>
        </p:txBody>
      </p:sp>
      <p:sp>
        <p:nvSpPr>
          <p:cNvPr id="4" name="Slide Number Placeholder 3"/>
          <p:cNvSpPr>
            <a:spLocks noGrp="1"/>
          </p:cNvSpPr>
          <p:nvPr>
            <p:ph type="sldNum" sz="quarter" idx="10"/>
          </p:nvPr>
        </p:nvSpPr>
        <p:spPr/>
        <p:txBody>
          <a:bodyPr/>
          <a:lstStyle/>
          <a:p>
            <a:fld id="{739781EF-AFEF-4810-8B97-E00CFBCF8143}" type="slidenum">
              <a:rPr lang="en-US" smtClean="0"/>
              <a:t>9</a:t>
            </a:fld>
            <a:endParaRPr lang="en-US"/>
          </a:p>
        </p:txBody>
      </p:sp>
    </p:spTree>
    <p:extLst>
      <p:ext uri="{BB962C8B-B14F-4D97-AF65-F5344CB8AC3E}">
        <p14:creationId xmlns:p14="http://schemas.microsoft.com/office/powerpoint/2010/main" val="126802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3.xml"/><Relationship Id="rId5" Type="http://schemas.openxmlformats.org/officeDocument/2006/relationships/tags" Target="../tags/tag7.xml"/><Relationship Id="rId4" Type="http://schemas.openxmlformats.org/officeDocument/2006/relationships/tags" Target="../tags/tag6.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3.xml"/><Relationship Id="rId5" Type="http://schemas.openxmlformats.org/officeDocument/2006/relationships/tags" Target="../tags/tag12.xml"/><Relationship Id="rId4" Type="http://schemas.openxmlformats.org/officeDocument/2006/relationships/tags" Target="../tags/tag11.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tags" Target="../tags/tag16.xml"/><Relationship Id="rId11" Type="http://schemas.openxmlformats.org/officeDocument/2006/relationships/image" Target="../media/image7.png"/><Relationship Id="rId5" Type="http://schemas.openxmlformats.org/officeDocument/2006/relationships/tags" Target="../tags/tag15.xml"/><Relationship Id="rId10" Type="http://schemas.openxmlformats.org/officeDocument/2006/relationships/slideMaster" Target="../slideMasters/slideMaster3.xml"/><Relationship Id="rId4" Type="http://schemas.openxmlformats.org/officeDocument/2006/relationships/tags" Target="../tags/tag14.xml"/><Relationship Id="rId9" Type="http://schemas.openxmlformats.org/officeDocument/2006/relationships/tags" Target="../tags/tag19.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3.xml"/><Relationship Id="rId4" Type="http://schemas.openxmlformats.org/officeDocument/2006/relationships/tags" Target="../tags/tag3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3.xml"/><Relationship Id="rId5" Type="http://schemas.openxmlformats.org/officeDocument/2006/relationships/tags" Target="../tags/tag42.xml"/><Relationship Id="rId4" Type="http://schemas.openxmlformats.org/officeDocument/2006/relationships/tags" Target="../tags/tag4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3.xml"/><Relationship Id="rId5" Type="http://schemas.openxmlformats.org/officeDocument/2006/relationships/tags" Target="../tags/tag47.xml"/><Relationship Id="rId4" Type="http://schemas.openxmlformats.org/officeDocument/2006/relationships/tags" Target="../tags/tag46.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42317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158540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409945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2E80AF-8915-4775-BB46-E3FE46048ECC}"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278628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E80AF-8915-4775-BB46-E3FE46048ECC}"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2929540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E80AF-8915-4775-BB46-E3FE46048ECC}"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305326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2E80AF-8915-4775-BB46-E3FE46048ECC}"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1848438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2E80AF-8915-4775-BB46-E3FE46048ECC}"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254874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E80AF-8915-4775-BB46-E3FE46048ECC}"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1943192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E80AF-8915-4775-BB46-E3FE46048ECC}"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258829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2E80AF-8915-4775-BB46-E3FE46048ECC}"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187256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B2F8741-B0E9-46B4-9571-41DCE558860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124" y="6047253"/>
            <a:ext cx="1158819" cy="674222"/>
          </a:xfrm>
          <a:prstGeom prst="rect">
            <a:avLst/>
          </a:prstGeom>
        </p:spPr>
      </p:pic>
    </p:spTree>
    <p:extLst>
      <p:ext uri="{BB962C8B-B14F-4D97-AF65-F5344CB8AC3E}">
        <p14:creationId xmlns:p14="http://schemas.microsoft.com/office/powerpoint/2010/main" val="2887835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2E80AF-8915-4775-BB46-E3FE46048ECC}"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176638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E80AF-8915-4775-BB46-E3FE46048ECC}"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263478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E80AF-8915-4775-BB46-E3FE46048ECC}"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65F-A61D-4F9A-BC3A-98267D0BDF74}" type="slidenum">
              <a:rPr lang="en-US" smtClean="0"/>
              <a:t>‹#›</a:t>
            </a:fld>
            <a:endParaRPr lang="en-US"/>
          </a:p>
        </p:txBody>
      </p:sp>
    </p:spTree>
    <p:extLst>
      <p:ext uri="{BB962C8B-B14F-4D97-AF65-F5344CB8AC3E}">
        <p14:creationId xmlns:p14="http://schemas.microsoft.com/office/powerpoint/2010/main" val="2870324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7640A4-BBFB-4F99-816B-72435B4D56EB}" type="datetime1">
              <a:rPr lang="en-US" smtClean="0">
                <a:solidFill>
                  <a:prstClr val="black"/>
                </a:solidFill>
              </a:rPr>
              <a:t>8/14/2020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
        <p:nvSpPr>
          <p:cNvPr id="7" name="Rectangle 6"/>
          <p:cNvSpPr/>
          <p:nvPr userDrawn="1">
            <p:custDataLst>
              <p:tags r:id="rId1"/>
            </p:custDataLst>
          </p:nvPr>
        </p:nvSpPr>
        <p:spPr>
          <a:xfrm>
            <a:off x="0" y="0"/>
            <a:ext cx="12192000" cy="4953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800">
              <a:solidFill>
                <a:prstClr val="white"/>
              </a:solidFill>
            </a:endParaRPr>
          </a:p>
        </p:txBody>
      </p:sp>
      <p:cxnSp>
        <p:nvCxnSpPr>
          <p:cNvPr id="8" name="Straight Connector 7"/>
          <p:cNvCxnSpPr/>
          <p:nvPr userDrawn="1">
            <p:custDataLst>
              <p:tags r:id="rId2"/>
            </p:custDataLst>
          </p:nvPr>
        </p:nvCxnSpPr>
        <p:spPr>
          <a:xfrm>
            <a:off x="0" y="4953000"/>
            <a:ext cx="12192000" cy="0"/>
          </a:xfrm>
          <a:prstGeom prst="line">
            <a:avLst/>
          </a:prstGeom>
          <a:ln w="222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786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1909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5B81A8-A31E-49E4-A775-AE25C22C944E}" type="datetime1">
              <a:rPr lang="en-US" smtClean="0">
                <a:solidFill>
                  <a:prstClr val="black"/>
                </a:solidFill>
              </a:rPr>
              <a:t>8/14/2020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4285665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F520AF-DAE5-48EE-9A03-037F1D58D849}" type="datetime1">
              <a:rPr lang="en-US" smtClean="0">
                <a:solidFill>
                  <a:prstClr val="black"/>
                </a:solidFill>
              </a:rPr>
              <a:t>8/14/2020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3161234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25711-D5FA-45FA-861E-5595F04E9073}" type="datetime1">
              <a:rPr lang="en-US" smtClean="0">
                <a:solidFill>
                  <a:prstClr val="black"/>
                </a:solidFill>
              </a:rPr>
              <a:t>8/14/2020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3042388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7C9C249-48DC-44E1-B08F-7B8B0EEA0BEA}" type="datetime1">
              <a:rPr lang="en-US" smtClean="0">
                <a:solidFill>
                  <a:prstClr val="black"/>
                </a:solidFill>
              </a:rPr>
              <a:t>8/14/2020</a:t>
            </a:fld>
            <a:endParaRPr lang="en-US">
              <a:solidFill>
                <a:prstClr val="black"/>
              </a:solidFill>
            </a:endParaRPr>
          </a:p>
        </p:txBody>
      </p:sp>
      <p:sp>
        <p:nvSpPr>
          <p:cNvPr id="5" name="Footer Placeholder 3"/>
          <p:cNvSpPr>
            <a:spLocks noGrp="1"/>
          </p:cNvSpPr>
          <p:nvPr>
            <p:ph type="ftr" sz="quarter" idx="11"/>
          </p:nvPr>
        </p:nvSpPr>
        <p:spPr/>
        <p:txBody>
          <a:bodyPr/>
          <a:lstStyle/>
          <a:p>
            <a:endParaRPr lang="en-US">
              <a:solidFill>
                <a:prstClr val="black"/>
              </a:solidFill>
            </a:endParaRPr>
          </a:p>
        </p:txBody>
      </p:sp>
      <p:sp>
        <p:nvSpPr>
          <p:cNvPr id="6" name="Slide Number Placeholder 4"/>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565358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CC7892-ADA0-4511-A191-9D49AFF52BE6}" type="datetime1">
              <a:rPr lang="en-US" smtClean="0">
                <a:solidFill>
                  <a:prstClr val="black"/>
                </a:solidFill>
              </a:rPr>
              <a:t>8/14/2020</a:t>
            </a:fld>
            <a:endParaRPr lang="en-US">
              <a:solidFill>
                <a:prstClr val="black"/>
              </a:solidFill>
            </a:endParaRPr>
          </a:p>
        </p:txBody>
      </p:sp>
      <p:sp>
        <p:nvSpPr>
          <p:cNvPr id="5" name="Footer Placeholder 2"/>
          <p:cNvSpPr>
            <a:spLocks noGrp="1"/>
          </p:cNvSpPr>
          <p:nvPr>
            <p:ph type="ftr" sz="quarter" idx="11"/>
          </p:nvPr>
        </p:nvSpPr>
        <p:spPr/>
        <p:txBody>
          <a:bodyPr/>
          <a:lstStyle/>
          <a:p>
            <a:endParaRPr lang="en-US">
              <a:solidFill>
                <a:prstClr val="black"/>
              </a:solidFill>
            </a:endParaRPr>
          </a:p>
        </p:txBody>
      </p:sp>
      <p:sp>
        <p:nvSpPr>
          <p:cNvPr id="6" name="Slide Number Placeholder 3"/>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84827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2187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8/14/2020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3163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9FAE4A-75B4-44CA-A4D7-3EE53D13BD27}" type="datetime1">
              <a:rPr lang="en-US" smtClean="0">
                <a:solidFill>
                  <a:prstClr val="black"/>
                </a:solidFill>
              </a:rPr>
              <a:t>8/14/2020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219131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7537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5424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A6DA4-3520-4C6A-8A9F-2E22D78C105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289971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2396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8/14/2020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5652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8/14/2020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0903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EE09D-4A91-4EAE-9267-694A78E7CB3D}" type="datetime1">
              <a:rPr lang="en-US" smtClean="0">
                <a:solidFill>
                  <a:prstClr val="black"/>
                </a:solidFill>
              </a:rPr>
              <a:t>8/14/2020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2907260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EAA67-EA43-459C-A9CD-9E9C49309B84}" type="datetime1">
              <a:rPr lang="en-US" smtClean="0">
                <a:solidFill>
                  <a:prstClr val="black"/>
                </a:solidFill>
              </a:rPr>
              <a:t>8/14/2020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146327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456328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609600" y="6356353"/>
            <a:ext cx="2844800" cy="365125"/>
          </a:xfrm>
          <a:prstGeom prst="rect">
            <a:avLst/>
          </a:prstGeom>
        </p:spPr>
        <p:txBody>
          <a:bodyPr vert="horz" lIns="91440" tIns="45720" rIns="91440" bIns="45720" rtlCol="0" anchor="ctr"/>
          <a:lstStyle>
            <a:defPPr>
              <a:defRPr kern="1200" smtId="4294967295"/>
            </a:defPPr>
            <a:lvl1pPr algn="l">
              <a:defRPr sz="1200">
                <a:solidFill>
                  <a:schemeClr val="tx1">
                    <a:tint val="75000"/>
                  </a:schemeClr>
                </a:solidFill>
              </a:defRPr>
            </a:lvl1pPr>
          </a:lstStyle>
          <a:p>
            <a:fld id="{C1D2C092-BDB5-412F-8939-72353891E380}" type="datetime1">
              <a:rPr lang="en-US" smtClean="0">
                <a:solidFill>
                  <a:prstClr val="black">
                    <a:tint val="75000"/>
                  </a:prstClr>
                </a:solidFill>
              </a:rPr>
              <a:t>8/14/2020</a:t>
            </a:fld>
            <a:endParaRPr lang="en-US">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4165600" y="6356353"/>
            <a:ext cx="3860800" cy="365125"/>
          </a:xfrm>
          <a:prstGeom prst="rect">
            <a:avLst/>
          </a:prstGeom>
        </p:spPr>
        <p:txBody>
          <a:bodyPr vert="horz" lIns="91440" tIns="45720" rIns="91440" bIns="45720" rtlCol="0" anchor="ctr"/>
          <a:lstStyle>
            <a:defPPr>
              <a:defRPr kern="1200" smtId="4294967295"/>
            </a:defPPr>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8737600" y="6356353"/>
            <a:ext cx="2844800" cy="365125"/>
          </a:xfrm>
          <a:prstGeom prst="rect">
            <a:avLst/>
          </a:prstGeom>
        </p:spPr>
        <p:txBody>
          <a:bodyPr vert="horz" lIns="91440" tIns="45720" rIns="91440" bIns="45720" rtlCol="0" anchor="ctr"/>
          <a:lstStyle>
            <a:defPPr>
              <a:defRPr kern="1200" smtId="4294967295"/>
            </a:defPPr>
            <a:lvl1pPr algn="r">
              <a:defRPr sz="1200">
                <a:solidFill>
                  <a:schemeClr val="tx1">
                    <a:tint val="75000"/>
                  </a:schemeClr>
                </a:solidFill>
              </a:defRPr>
            </a:lvl1pPr>
          </a:lstStyle>
          <a:p>
            <a:fld id="{FD99AA8B-2E7A-4BBC-8FDE-CA7CF71DD330}" type="slidenum">
              <a:rPr lang="en-US" smtClean="0">
                <a:solidFill>
                  <a:prstClr val="black">
                    <a:tint val="75000"/>
                  </a:prstClr>
                </a:solidFill>
              </a:rPr>
              <a:t>‹#›</a:t>
            </a:fld>
            <a:endParaRPr lang="en-US">
              <a:solidFill>
                <a:prstClr val="black">
                  <a:tint val="75000"/>
                </a:prstClr>
              </a:solidFill>
            </a:endParaRPr>
          </a:p>
        </p:txBody>
      </p:sp>
      <p:sp>
        <p:nvSpPr>
          <p:cNvPr id="4" name="Content Placeholder 3"/>
          <p:cNvSpPr>
            <a:spLocks noGrp="1"/>
          </p:cNvSpPr>
          <p:nvPr>
            <p:ph sz="quarter" idx="10"/>
            <p:custDataLst>
              <p:tags r:id="rId4"/>
            </p:custDataLst>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custDataLst>
              <p:tags r:id="rId5"/>
            </p:custDataLst>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1132557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lternate Light Title and Content">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609600" y="6356353"/>
            <a:ext cx="2844800" cy="365125"/>
          </a:xfrm>
          <a:prstGeom prst="rect">
            <a:avLst/>
          </a:prstGeom>
        </p:spPr>
        <p:txBody>
          <a:bodyPr vert="horz" lIns="91440" tIns="45720" rIns="91440" bIns="45720" rtlCol="0" anchor="ctr"/>
          <a:lstStyle>
            <a:defPPr>
              <a:defRPr kern="1200" smtId="4294967295"/>
            </a:defPPr>
            <a:lvl1pPr algn="l">
              <a:defRPr sz="1200">
                <a:solidFill>
                  <a:schemeClr val="tx1">
                    <a:tint val="75000"/>
                  </a:schemeClr>
                </a:solidFill>
              </a:defRPr>
            </a:lvl1pPr>
          </a:lstStyle>
          <a:p>
            <a:fld id="{ADD7FDBD-2448-4427-83AF-AF9BEADFFE61}" type="datetime1">
              <a:rPr lang="en-US" smtClean="0">
                <a:solidFill>
                  <a:prstClr val="black">
                    <a:tint val="75000"/>
                  </a:prstClr>
                </a:solidFill>
              </a:rPr>
              <a:t>8/14/2020</a:t>
            </a:fld>
            <a:endParaRPr lang="en-US">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4165600" y="6356353"/>
            <a:ext cx="3860800" cy="365125"/>
          </a:xfrm>
          <a:prstGeom prst="rect">
            <a:avLst/>
          </a:prstGeom>
        </p:spPr>
        <p:txBody>
          <a:bodyPr vert="horz" lIns="91440" tIns="45720" rIns="91440" bIns="45720" rtlCol="0" anchor="ctr"/>
          <a:lstStyle>
            <a:defPPr>
              <a:defRPr kern="1200" smtId="4294967295"/>
            </a:defPPr>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8737600" y="6356353"/>
            <a:ext cx="2844800" cy="365125"/>
          </a:xfrm>
          <a:prstGeom prst="rect">
            <a:avLst/>
          </a:prstGeom>
        </p:spPr>
        <p:txBody>
          <a:bodyPr vert="horz" lIns="91440" tIns="45720" rIns="91440" bIns="45720" rtlCol="0" anchor="ctr"/>
          <a:lstStyle>
            <a:defPPr>
              <a:defRPr kern="1200" smtId="4294967295"/>
            </a:defPPr>
            <a:lvl1pPr algn="r">
              <a:defRPr sz="1200">
                <a:solidFill>
                  <a:schemeClr val="tx1">
                    <a:tint val="75000"/>
                  </a:schemeClr>
                </a:solidFill>
              </a:defRPr>
            </a:lvl1pPr>
          </a:lstStyle>
          <a:p>
            <a:fld id="{FD99AA8B-2E7A-4BBC-8FDE-CA7CF71DD330}" type="slidenum">
              <a:rPr lang="en-US" smtClean="0">
                <a:solidFill>
                  <a:prstClr val="black">
                    <a:tint val="75000"/>
                  </a:prstClr>
                </a:solidFill>
              </a:rPr>
              <a:t>‹#›</a:t>
            </a:fld>
            <a:endParaRPr lang="en-US">
              <a:solidFill>
                <a:prstClr val="black">
                  <a:tint val="75000"/>
                </a:prstClr>
              </a:solidFill>
            </a:endParaRPr>
          </a:p>
        </p:txBody>
      </p:sp>
      <p:sp>
        <p:nvSpPr>
          <p:cNvPr id="4" name="Content Placeholder 3"/>
          <p:cNvSpPr>
            <a:spLocks noGrp="1"/>
          </p:cNvSpPr>
          <p:nvPr>
            <p:ph sz="quarter" idx="10"/>
            <p:custDataLst>
              <p:tags r:id="rId4"/>
            </p:custDataLst>
          </p:nvPr>
        </p:nvSpPr>
        <p:spPr/>
        <p:txBody>
          <a:bodyPr/>
          <a:lstStyle>
            <a:defPPr>
              <a:defRPr kern="1200" smtId="4294967295"/>
            </a:defPPr>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custDataLst>
              <p:tags r:id="rId5"/>
            </p:custDataLst>
          </p:nvPr>
        </p:nvSpPr>
        <p:spPr/>
        <p:txBody>
          <a:bodyPr/>
          <a:lstStyle>
            <a:defPPr>
              <a:defRPr kern="1200" smtId="4294967295"/>
            </a:defPPr>
            <a:lvl1pPr>
              <a:defRPr>
                <a:solidFill>
                  <a:schemeClr val="tx1">
                    <a:lumMod val="85000"/>
                    <a:lumOff val="15000"/>
                  </a:schemeClr>
                </a:solidFill>
              </a:defRPr>
            </a:lvl1pPr>
          </a:lstStyle>
          <a:p>
            <a:r>
              <a:rPr lang="en-US"/>
              <a:t>Click to edit Master title style</a:t>
            </a:r>
          </a:p>
        </p:txBody>
      </p:sp>
    </p:spTree>
    <p:extLst>
      <p:ext uri="{BB962C8B-B14F-4D97-AF65-F5344CB8AC3E}">
        <p14:creationId xmlns:p14="http://schemas.microsoft.com/office/powerpoint/2010/main" val="1683907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lternate Animated Content">
    <p:spTree>
      <p:nvGrpSpPr>
        <p:cNvPr id="1" name=""/>
        <p:cNvGrpSpPr/>
        <p:nvPr/>
      </p:nvGrpSpPr>
      <p:grpSpPr>
        <a:xfrm>
          <a:off x="0" y="0"/>
          <a:ext cx="0" cy="0"/>
          <a:chOff x="0" y="0"/>
          <a:chExt cx="0" cy="0"/>
        </a:xfrm>
      </p:grpSpPr>
      <p:pic>
        <p:nvPicPr>
          <p:cNvPr id="11" name="fireworks_celebration.mov"/>
          <p:cNvPicPr>
            <a:picLocks noChangeAspect="1"/>
          </p:cNvPicPr>
          <p:nvPr userDrawn="1">
            <a:videoFile r:link="rId2"/>
            <p:custDataLst>
              <p:tags r:id="rId3"/>
            </p:custDataLst>
            <p:extLst>
              <p:ext uri="{DAA4B4D4-6D71-4841-9C94-3DE7FCFB9230}">
                <p14:media xmlns:p14="http://schemas.microsoft.com/office/powerpoint/2010/main" r:embed="rId1"/>
              </p:ext>
            </p:extLst>
          </p:nvPr>
        </p:nvPicPr>
        <p:blipFill>
          <a:blip r:embed="rId11"/>
          <a:stretch>
            <a:fillRect/>
          </a:stretch>
        </p:blipFill>
        <p:spPr>
          <a:xfrm>
            <a:off x="0" y="0"/>
            <a:ext cx="12192000" cy="6858000"/>
          </a:xfrm>
          <a:prstGeom prst="rect">
            <a:avLst/>
          </a:prstGeom>
        </p:spPr>
      </p:pic>
      <p:sp>
        <p:nvSpPr>
          <p:cNvPr id="9" name="Rectangle 8"/>
          <p:cNvSpPr/>
          <p:nvPr userDrawn="1">
            <p:custDataLst>
              <p:tags r:id="rId4"/>
            </p:custDataLst>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800">
              <a:solidFill>
                <a:prstClr val="white"/>
              </a:solidFill>
            </a:endParaRPr>
          </a:p>
        </p:txBody>
      </p:sp>
      <p:sp>
        <p:nvSpPr>
          <p:cNvPr id="13" name="Date Placeholder 3"/>
          <p:cNvSpPr>
            <a:spLocks noGrp="1"/>
          </p:cNvSpPr>
          <p:nvPr>
            <p:ph type="dt" sz="half" idx="2"/>
            <p:custDataLst>
              <p:tags r:id="rId5"/>
            </p:custDataLst>
          </p:nvPr>
        </p:nvSpPr>
        <p:spPr>
          <a:xfrm>
            <a:off x="609600" y="6356353"/>
            <a:ext cx="2844800" cy="365125"/>
          </a:xfrm>
          <a:prstGeom prst="rect">
            <a:avLst/>
          </a:prstGeom>
        </p:spPr>
        <p:txBody>
          <a:bodyPr vert="horz" lIns="91440" tIns="45720" rIns="91440" bIns="45720" rtlCol="0" anchor="ctr"/>
          <a:lstStyle>
            <a:defPPr>
              <a:defRPr kern="1200" smtId="4294967295"/>
            </a:defPPr>
            <a:lvl1pPr algn="l">
              <a:defRPr sz="1200">
                <a:solidFill>
                  <a:schemeClr val="tx1">
                    <a:tint val="75000"/>
                  </a:schemeClr>
                </a:solidFill>
              </a:defRPr>
            </a:lvl1pPr>
          </a:lstStyle>
          <a:p>
            <a:fld id="{477C14CC-676F-44F0-B0CD-97B44C1794CC}" type="datetime1">
              <a:rPr lang="en-US" smtClean="0">
                <a:solidFill>
                  <a:prstClr val="black">
                    <a:tint val="75000"/>
                  </a:prstClr>
                </a:solidFill>
              </a:rPr>
              <a:t>8/14/2020</a:t>
            </a:fld>
            <a:endParaRPr lang="en-US">
              <a:solidFill>
                <a:prstClr val="black">
                  <a:tint val="75000"/>
                </a:prstClr>
              </a:solidFill>
            </a:endParaRPr>
          </a:p>
        </p:txBody>
      </p:sp>
      <p:sp>
        <p:nvSpPr>
          <p:cNvPr id="14" name="Footer Placeholder 4"/>
          <p:cNvSpPr>
            <a:spLocks noGrp="1"/>
          </p:cNvSpPr>
          <p:nvPr>
            <p:ph type="ftr" sz="quarter" idx="3"/>
            <p:custDataLst>
              <p:tags r:id="rId6"/>
            </p:custDataLst>
          </p:nvPr>
        </p:nvSpPr>
        <p:spPr>
          <a:xfrm>
            <a:off x="4165600" y="6356353"/>
            <a:ext cx="3860800" cy="365125"/>
          </a:xfrm>
          <a:prstGeom prst="rect">
            <a:avLst/>
          </a:prstGeom>
        </p:spPr>
        <p:txBody>
          <a:bodyPr vert="horz" lIns="91440" tIns="45720" rIns="91440" bIns="45720" rtlCol="0" anchor="ctr"/>
          <a:lstStyle>
            <a:defPPr>
              <a:defRPr kern="1200" smtId="4294967295"/>
            </a:defPPr>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custDataLst>
              <p:tags r:id="rId7"/>
            </p:custDataLst>
          </p:nvPr>
        </p:nvSpPr>
        <p:spPr>
          <a:xfrm>
            <a:off x="8737600" y="6356353"/>
            <a:ext cx="2844800" cy="365125"/>
          </a:xfrm>
          <a:prstGeom prst="rect">
            <a:avLst/>
          </a:prstGeom>
        </p:spPr>
        <p:txBody>
          <a:bodyPr vert="horz" lIns="91440" tIns="45720" rIns="91440" bIns="45720" rtlCol="0" anchor="ctr"/>
          <a:lstStyle>
            <a:defPPr>
              <a:defRPr kern="1200" smtId="4294967295"/>
            </a:defPPr>
            <a:lvl1pPr algn="r">
              <a:defRPr sz="1200">
                <a:solidFill>
                  <a:schemeClr val="tx1">
                    <a:tint val="75000"/>
                  </a:schemeClr>
                </a:solidFill>
              </a:defRPr>
            </a:lvl1pPr>
          </a:lstStyle>
          <a:p>
            <a:fld id="{FD99AA8B-2E7A-4BBC-8FDE-CA7CF71DD330}" type="slidenum">
              <a:rPr lang="en-US" smtClean="0">
                <a:solidFill>
                  <a:prstClr val="black">
                    <a:tint val="75000"/>
                  </a:prstClr>
                </a:solidFill>
              </a:rPr>
              <a:t>‹#›</a:t>
            </a:fld>
            <a:endParaRPr lang="en-US">
              <a:solidFill>
                <a:prstClr val="black">
                  <a:tint val="75000"/>
                </a:prstClr>
              </a:solidFill>
            </a:endParaRPr>
          </a:p>
        </p:txBody>
      </p:sp>
      <p:sp>
        <p:nvSpPr>
          <p:cNvPr id="4" name="Content Placeholder 3"/>
          <p:cNvSpPr>
            <a:spLocks noGrp="1"/>
          </p:cNvSpPr>
          <p:nvPr>
            <p:ph sz="quarter" idx="10"/>
            <p:custDataLst>
              <p:tags r:id="rId8"/>
            </p:custDataLst>
          </p:nvPr>
        </p:nvSpPr>
        <p:spPr>
          <a:xfrm>
            <a:off x="406400" y="1371600"/>
            <a:ext cx="11379200" cy="5181600"/>
          </a:xfrm>
        </p:spPr>
        <p:txBody>
          <a:bodyPr/>
          <a:lstStyle>
            <a:defPPr>
              <a:defRPr kern="1200" smtId="4294967295"/>
            </a:defPPr>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custDataLst>
              <p:tags r:id="rId9"/>
            </p:custDataLst>
          </p:nvPr>
        </p:nvSpPr>
        <p:spPr>
          <a:xfrm>
            <a:off x="406400" y="457202"/>
            <a:ext cx="11379200" cy="792163"/>
          </a:xfrm>
          <a:effectLst>
            <a:outerShdw blurRad="50800" dist="38100" dir="2700000" algn="tl" rotWithShape="0">
              <a:prstClr val="black">
                <a:alpha val="64000"/>
              </a:prstClr>
            </a:outerShdw>
          </a:effectLst>
        </p:spPr>
        <p:txBody>
          <a:bodyPr/>
          <a:lstStyle>
            <a:defPPr>
              <a:defRPr kern="1200" smtId="4294967295"/>
            </a:defPPr>
            <a:lvl1pPr>
              <a:defRPr>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479981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60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nodeType="clickPar">
                      <p:stCondLst>
                        <p:cond delay="0"/>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p:cTn id="12" repeatCount="indefinite" fill="hold" display="0">
                  <p:stCondLst>
                    <p:cond delay="indefinite"/>
                  </p:stCondLst>
                </p:cTn>
                <p:tgtEl>
                  <p:spTgt spid="11"/>
                </p:tgtEl>
              </p:cMediaNode>
            </p:video>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508000" y="2921034"/>
            <a:ext cx="4368800" cy="3922295"/>
          </a:xfrm>
        </p:spPr>
        <p:txBody>
          <a:bodyPr/>
          <a:lstStyle>
            <a:defPPr>
              <a:defRPr kern="1200" smtId="4294967295"/>
            </a:defPPr>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2"/>
            </p:custDataLst>
          </p:nvPr>
        </p:nvSpPr>
        <p:spPr>
          <a:xfrm>
            <a:off x="5181600" y="2921034"/>
            <a:ext cx="4368800" cy="3922295"/>
          </a:xfrm>
        </p:spPr>
        <p:txBody>
          <a:bodyPr/>
          <a:lstStyle>
            <a:defPPr>
              <a:defRPr kern="1200" smtId="4294967295"/>
            </a:defPPr>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3"/>
            </p:custDataLst>
          </p:nvPr>
        </p:nvSpPr>
        <p:spPr>
          <a:xfrm>
            <a:off x="609600" y="6356353"/>
            <a:ext cx="2844800" cy="365125"/>
          </a:xfrm>
          <a:prstGeom prst="rect">
            <a:avLst/>
          </a:prstGeom>
        </p:spPr>
        <p:txBody>
          <a:bodyPr/>
          <a:lstStyle>
            <a:defPPr>
              <a:defRPr kern="1200" smtId="4294967295"/>
            </a:defPPr>
          </a:lstStyle>
          <a:p>
            <a:fld id="{3EF520AF-DAE5-48EE-9A03-037F1D58D849}" type="datetime1">
              <a:rPr lang="en-US" smtClean="0">
                <a:solidFill>
                  <a:prstClr val="black"/>
                </a:solidFill>
              </a:rPr>
              <a:t>8/14/2020</a:t>
            </a:fld>
            <a:endParaRPr lang="en-US">
              <a:solidFill>
                <a:prstClr val="black"/>
              </a:solidFill>
            </a:endParaRPr>
          </a:p>
        </p:txBody>
      </p:sp>
      <p:sp>
        <p:nvSpPr>
          <p:cNvPr id="6" name="Footer Placeholder 5"/>
          <p:cNvSpPr>
            <a:spLocks noGrp="1"/>
          </p:cNvSpPr>
          <p:nvPr>
            <p:ph type="ftr" sz="quarter" idx="11"/>
            <p:custDataLst>
              <p:tags r:id="rId4"/>
            </p:custDataLst>
          </p:nvPr>
        </p:nvSpPr>
        <p:spPr>
          <a:xfrm>
            <a:off x="4165600" y="6356353"/>
            <a:ext cx="3860800" cy="365125"/>
          </a:xfrm>
          <a:prstGeom prst="rect">
            <a:avLst/>
          </a:prstGeom>
        </p:spPr>
        <p:txBody>
          <a:bodyPr/>
          <a:lstStyle>
            <a:defPPr>
              <a:defRPr kern="1200" smtId="4294967295"/>
            </a:defPPr>
          </a:lstStyle>
          <a:p>
            <a:endParaRPr lang="en-US">
              <a:solidFill>
                <a:prstClr val="black"/>
              </a:solidFill>
            </a:endParaRPr>
          </a:p>
        </p:txBody>
      </p:sp>
      <p:sp>
        <p:nvSpPr>
          <p:cNvPr id="7" name="Slide Number Placeholder 6"/>
          <p:cNvSpPr>
            <a:spLocks noGrp="1"/>
          </p:cNvSpPr>
          <p:nvPr>
            <p:ph type="sldNum" sz="quarter" idx="12"/>
            <p:custDataLst>
              <p:tags r:id="rId5"/>
            </p:custDataLst>
          </p:nvPr>
        </p:nvSpPr>
        <p:spPr>
          <a:xfrm>
            <a:off x="8737600" y="6356353"/>
            <a:ext cx="2844800" cy="365125"/>
          </a:xfrm>
          <a:prstGeom prst="rect">
            <a:avLst/>
          </a:prstGeom>
        </p:spPr>
        <p:txBody>
          <a:bodyPr/>
          <a:lstStyle>
            <a:defPPr>
              <a:defRPr kern="1200" smtId="4294967295"/>
            </a:defPPr>
          </a:lstStyle>
          <a:p>
            <a:fld id="{FD99AA8B-2E7A-4BBC-8FDE-CA7CF71DD330}" type="slidenum">
              <a:rPr lang="en-US">
                <a:solidFill>
                  <a:prstClr val="black"/>
                </a:solidFill>
              </a:rPr>
              <a:t>‹#›</a:t>
            </a:fld>
            <a:endParaRPr lang="en-US">
              <a:solidFill>
                <a:prstClr val="black"/>
              </a:solidFill>
            </a:endParaRPr>
          </a:p>
        </p:txBody>
      </p:sp>
      <p:sp>
        <p:nvSpPr>
          <p:cNvPr id="8" name="Title 7"/>
          <p:cNvSpPr>
            <a:spLocks noGrp="1"/>
          </p:cNvSpPr>
          <p:nvPr>
            <p:ph type="title"/>
            <p:custDataLst>
              <p:tags r:id="rId6"/>
            </p:custDataLst>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066307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06400" y="2819402"/>
            <a:ext cx="4470400" cy="639763"/>
          </a:xfrm>
        </p:spPr>
        <p:txBody>
          <a:bodyPr anchor="b">
            <a:noAutofit/>
          </a:bodyPr>
          <a:lstStyle>
            <a:defPPr>
              <a:defRPr kern="1200" smtId="4294967295"/>
            </a:defPPr>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2"/>
            </p:custDataLst>
          </p:nvPr>
        </p:nvSpPr>
        <p:spPr>
          <a:xfrm>
            <a:off x="406400" y="3454400"/>
            <a:ext cx="4470400" cy="3327400"/>
          </a:xfrm>
        </p:spPr>
        <p:txBody>
          <a:bodyPr/>
          <a:lstStyle>
            <a:defPPr>
              <a:defRPr kern="1200" smtId="4294967295"/>
            </a:defPPr>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custDataLst>
              <p:tags r:id="rId3"/>
            </p:custDataLst>
          </p:nvPr>
        </p:nvSpPr>
        <p:spPr>
          <a:xfrm>
            <a:off x="4978423" y="2819402"/>
            <a:ext cx="4472156" cy="639763"/>
          </a:xfrm>
        </p:spPr>
        <p:txBody>
          <a:bodyPr anchor="b">
            <a:noAutofit/>
          </a:bodyPr>
          <a:lstStyle>
            <a:defPPr>
              <a:defRPr kern="1200" smtId="4294967295"/>
            </a:defPPr>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4"/>
            </p:custDataLst>
          </p:nvPr>
        </p:nvSpPr>
        <p:spPr>
          <a:xfrm>
            <a:off x="4978423" y="3454400"/>
            <a:ext cx="4472156" cy="3327400"/>
          </a:xfrm>
        </p:spPr>
        <p:txBody>
          <a:bodyPr/>
          <a:lstStyle>
            <a:defPPr>
              <a:defRPr kern="1200" smtId="4294967295"/>
            </a:defPPr>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5"/>
            </p:custDataLst>
          </p:nvPr>
        </p:nvSpPr>
        <p:spPr>
          <a:xfrm>
            <a:off x="609600" y="6356353"/>
            <a:ext cx="2844800" cy="365125"/>
          </a:xfrm>
          <a:prstGeom prst="rect">
            <a:avLst/>
          </a:prstGeom>
        </p:spPr>
        <p:txBody>
          <a:bodyPr/>
          <a:lstStyle>
            <a:defPPr>
              <a:defRPr kern="1200" smtId="4294967295"/>
            </a:defPPr>
          </a:lstStyle>
          <a:p>
            <a:fld id="{CB625711-D5FA-45FA-861E-5595F04E9073}" type="datetime1">
              <a:rPr lang="en-US" smtClean="0">
                <a:solidFill>
                  <a:prstClr val="black"/>
                </a:solidFill>
              </a:rPr>
              <a:t>8/14/2020</a:t>
            </a:fld>
            <a:endParaRPr lang="en-US">
              <a:solidFill>
                <a:prstClr val="black"/>
              </a:solidFill>
            </a:endParaRPr>
          </a:p>
        </p:txBody>
      </p:sp>
      <p:sp>
        <p:nvSpPr>
          <p:cNvPr id="8" name="Footer Placeholder 7"/>
          <p:cNvSpPr>
            <a:spLocks noGrp="1"/>
          </p:cNvSpPr>
          <p:nvPr>
            <p:ph type="ftr" sz="quarter" idx="11"/>
            <p:custDataLst>
              <p:tags r:id="rId6"/>
            </p:custDataLst>
          </p:nvPr>
        </p:nvSpPr>
        <p:spPr>
          <a:xfrm>
            <a:off x="4165600" y="6356353"/>
            <a:ext cx="3860800" cy="365125"/>
          </a:xfrm>
          <a:prstGeom prst="rect">
            <a:avLst/>
          </a:prstGeom>
        </p:spPr>
        <p:txBody>
          <a:bodyPr/>
          <a:lstStyle>
            <a:defPPr>
              <a:defRPr kern="1200" smtId="4294967295"/>
            </a:defPPr>
          </a:lstStyle>
          <a:p>
            <a:endParaRPr lang="en-US">
              <a:solidFill>
                <a:prstClr val="black"/>
              </a:solidFill>
            </a:endParaRPr>
          </a:p>
        </p:txBody>
      </p:sp>
      <p:sp>
        <p:nvSpPr>
          <p:cNvPr id="9" name="Slide Number Placeholder 8"/>
          <p:cNvSpPr>
            <a:spLocks noGrp="1"/>
          </p:cNvSpPr>
          <p:nvPr>
            <p:ph type="sldNum" sz="quarter" idx="12"/>
            <p:custDataLst>
              <p:tags r:id="rId7"/>
            </p:custDataLst>
          </p:nvPr>
        </p:nvSpPr>
        <p:spPr>
          <a:xfrm>
            <a:off x="8737600" y="6356353"/>
            <a:ext cx="2844800" cy="365125"/>
          </a:xfrm>
          <a:prstGeom prst="rect">
            <a:avLst/>
          </a:prstGeom>
        </p:spPr>
        <p:txBody>
          <a:bodyPr/>
          <a:lstStyle>
            <a:defPPr>
              <a:defRPr kern="1200" smtId="4294967295"/>
            </a:defPPr>
          </a:lstStyle>
          <a:p>
            <a:fld id="{FD99AA8B-2E7A-4BBC-8FDE-CA7CF71DD330}" type="slidenum">
              <a:rPr lang="en-US">
                <a:solidFill>
                  <a:prstClr val="black"/>
                </a:solidFill>
              </a:rPr>
              <a:t>‹#›</a:t>
            </a:fld>
            <a:endParaRPr lang="en-US">
              <a:solidFill>
                <a:prstClr val="black"/>
              </a:solidFill>
            </a:endParaRPr>
          </a:p>
        </p:txBody>
      </p:sp>
      <p:sp>
        <p:nvSpPr>
          <p:cNvPr id="2" name="Title 1"/>
          <p:cNvSpPr>
            <a:spLocks noGrp="1"/>
          </p:cNvSpPr>
          <p:nvPr>
            <p:ph type="title"/>
            <p:custDataLst>
              <p:tags r:id="rId8"/>
            </p:custDataLst>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770984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1"/>
            </p:custDataLst>
          </p:nvPr>
        </p:nvSpPr>
        <p:spPr>
          <a:xfrm>
            <a:off x="609600" y="6356353"/>
            <a:ext cx="2844800" cy="365125"/>
          </a:xfrm>
          <a:prstGeom prst="rect">
            <a:avLst/>
          </a:prstGeom>
        </p:spPr>
        <p:txBody>
          <a:bodyPr/>
          <a:lstStyle>
            <a:defPPr>
              <a:defRPr kern="1200" smtId="4294967295"/>
            </a:defPPr>
          </a:lstStyle>
          <a:p>
            <a:fld id="{47C9C249-48DC-44E1-B08F-7B8B0EEA0BEA}" type="datetime1">
              <a:rPr lang="en-US" smtClean="0">
                <a:solidFill>
                  <a:prstClr val="black"/>
                </a:solidFill>
              </a:rPr>
              <a:t>8/14/2020</a:t>
            </a:fld>
            <a:endParaRPr lang="en-US">
              <a:solidFill>
                <a:prstClr val="black"/>
              </a:solidFill>
            </a:endParaRPr>
          </a:p>
        </p:txBody>
      </p:sp>
      <p:sp>
        <p:nvSpPr>
          <p:cNvPr id="4" name="Footer Placeholder 3"/>
          <p:cNvSpPr>
            <a:spLocks noGrp="1"/>
          </p:cNvSpPr>
          <p:nvPr>
            <p:ph type="ftr" sz="quarter" idx="11"/>
            <p:custDataLst>
              <p:tags r:id="rId2"/>
            </p:custDataLst>
          </p:nvPr>
        </p:nvSpPr>
        <p:spPr>
          <a:xfrm>
            <a:off x="4165600" y="6356353"/>
            <a:ext cx="3860800" cy="365125"/>
          </a:xfrm>
          <a:prstGeom prst="rect">
            <a:avLst/>
          </a:prstGeom>
        </p:spPr>
        <p:txBody>
          <a:bodyPr/>
          <a:lstStyle>
            <a:defPPr>
              <a:defRPr kern="1200" smtId="4294967295"/>
            </a:defPPr>
          </a:lstStyle>
          <a:p>
            <a:endParaRPr lang="en-US">
              <a:solidFill>
                <a:prstClr val="black"/>
              </a:solidFill>
            </a:endParaRPr>
          </a:p>
        </p:txBody>
      </p:sp>
      <p:sp>
        <p:nvSpPr>
          <p:cNvPr id="5" name="Slide Number Placeholder 4"/>
          <p:cNvSpPr>
            <a:spLocks noGrp="1"/>
          </p:cNvSpPr>
          <p:nvPr>
            <p:ph type="sldNum" sz="quarter" idx="12"/>
            <p:custDataLst>
              <p:tags r:id="rId3"/>
            </p:custDataLst>
          </p:nvPr>
        </p:nvSpPr>
        <p:spPr>
          <a:xfrm>
            <a:off x="8737600" y="6356353"/>
            <a:ext cx="2844800" cy="365125"/>
          </a:xfrm>
          <a:prstGeom prst="rect">
            <a:avLst/>
          </a:prstGeom>
        </p:spPr>
        <p:txBody>
          <a:bodyPr/>
          <a:lstStyle>
            <a:defPPr>
              <a:defRPr kern="1200" smtId="4294967295"/>
            </a:defPPr>
          </a:lstStyle>
          <a:p>
            <a:fld id="{FD99AA8B-2E7A-4BBC-8FDE-CA7CF71DD330}" type="slidenum">
              <a:rPr lang="en-US">
                <a:solidFill>
                  <a:prstClr val="black"/>
                </a:solidFill>
              </a:rPr>
              <a:t>‹#›</a:t>
            </a:fld>
            <a:endParaRPr lang="en-US">
              <a:solidFill>
                <a:prstClr val="black"/>
              </a:solidFill>
            </a:endParaRPr>
          </a:p>
        </p:txBody>
      </p:sp>
      <p:sp>
        <p:nvSpPr>
          <p:cNvPr id="6" name="Title 5"/>
          <p:cNvSpPr>
            <a:spLocks noGrp="1"/>
          </p:cNvSpPr>
          <p:nvPr>
            <p:ph type="title"/>
            <p:custDataLst>
              <p:tags r:id="rId4"/>
            </p:custDataLst>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1662778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custDataLst>
              <p:tags r:id="rId1"/>
            </p:custDataLst>
          </p:nvPr>
        </p:nvSpPr>
        <p:spPr>
          <a:xfrm>
            <a:off x="5283200" y="3124200"/>
            <a:ext cx="6197600" cy="838200"/>
          </a:xfrm>
        </p:spPr>
        <p:txBody>
          <a:bodyPr anchor="ctr">
            <a:normAutofit/>
          </a:bodyPr>
          <a:lstStyle>
            <a:defPPr>
              <a:defRPr kern="1200" smtId="4294967295"/>
            </a:defPPr>
            <a:lvl1pPr marL="57150" indent="0">
              <a:buFontTx/>
              <a:buNone/>
              <a:defRPr sz="1800" baseline="0"/>
            </a:lvl1pPr>
          </a:lstStyle>
          <a:p>
            <a:pPr lvl="0"/>
            <a:r>
              <a:rPr lang="en-US"/>
              <a:t>Click to edit Master text styles</a:t>
            </a:r>
          </a:p>
        </p:txBody>
      </p:sp>
      <p:sp>
        <p:nvSpPr>
          <p:cNvPr id="7" name="Text Placeholder 8"/>
          <p:cNvSpPr>
            <a:spLocks noGrp="1"/>
          </p:cNvSpPr>
          <p:nvPr>
            <p:ph type="body" sz="quarter" idx="16"/>
            <p:custDataLst>
              <p:tags r:id="rId2"/>
            </p:custDataLst>
          </p:nvPr>
        </p:nvSpPr>
        <p:spPr>
          <a:xfrm>
            <a:off x="5283200" y="3962400"/>
            <a:ext cx="6197600" cy="838200"/>
          </a:xfrm>
        </p:spPr>
        <p:txBody>
          <a:bodyPr anchor="ctr">
            <a:normAutofit/>
          </a:bodyPr>
          <a:lstStyle>
            <a:defPPr>
              <a:defRPr kern="1200" smtId="4294967295"/>
            </a:defPPr>
            <a:lvl1pPr marL="57150" indent="0">
              <a:buFontTx/>
              <a:buNone/>
              <a:defRPr sz="1800" baseline="0"/>
            </a:lvl1pPr>
          </a:lstStyle>
          <a:p>
            <a:pPr lvl="0"/>
            <a:r>
              <a:rPr lang="en-US"/>
              <a:t>Click to edit Master text styles</a:t>
            </a:r>
          </a:p>
        </p:txBody>
      </p:sp>
      <p:sp>
        <p:nvSpPr>
          <p:cNvPr id="8" name="Text Placeholder 8"/>
          <p:cNvSpPr>
            <a:spLocks noGrp="1"/>
          </p:cNvSpPr>
          <p:nvPr>
            <p:ph type="body" sz="quarter" idx="17"/>
            <p:custDataLst>
              <p:tags r:id="rId3"/>
            </p:custDataLst>
          </p:nvPr>
        </p:nvSpPr>
        <p:spPr>
          <a:xfrm>
            <a:off x="5283200" y="4800600"/>
            <a:ext cx="6197600" cy="838200"/>
          </a:xfrm>
        </p:spPr>
        <p:txBody>
          <a:bodyPr anchor="ctr">
            <a:normAutofit/>
          </a:bodyPr>
          <a:lstStyle>
            <a:defPPr>
              <a:defRPr kern="1200" smtId="4294967295"/>
            </a:defPPr>
            <a:lvl1pPr marL="57150" indent="0">
              <a:buFontTx/>
              <a:buNone/>
              <a:defRPr sz="1800" baseline="0"/>
            </a:lvl1pPr>
          </a:lstStyle>
          <a:p>
            <a:pPr lvl="0"/>
            <a:r>
              <a:rPr lang="en-US"/>
              <a:t>Click to edit Master text styles</a:t>
            </a:r>
          </a:p>
        </p:txBody>
      </p:sp>
      <p:sp>
        <p:nvSpPr>
          <p:cNvPr id="12" name="Text Placeholder 8"/>
          <p:cNvSpPr>
            <a:spLocks noGrp="1"/>
          </p:cNvSpPr>
          <p:nvPr>
            <p:ph type="body" sz="quarter" idx="18"/>
            <p:custDataLst>
              <p:tags r:id="rId4"/>
            </p:custDataLst>
          </p:nvPr>
        </p:nvSpPr>
        <p:spPr>
          <a:xfrm>
            <a:off x="5283200" y="5638800"/>
            <a:ext cx="6197600" cy="838200"/>
          </a:xfrm>
        </p:spPr>
        <p:txBody>
          <a:bodyPr anchor="ctr">
            <a:normAutofit/>
          </a:bodyPr>
          <a:lstStyle>
            <a:defPPr>
              <a:defRPr kern="1200" smtId="4294967295"/>
            </a:defPPr>
            <a:lvl1pPr marL="57150" indent="0">
              <a:buFontTx/>
              <a:buNone/>
              <a:defRPr sz="1800" baseline="0"/>
            </a:lvl1pPr>
          </a:lstStyle>
          <a:p>
            <a:pPr lvl="0"/>
            <a:r>
              <a:rPr lang="en-US"/>
              <a:t>Click to edit Master text styles</a:t>
            </a:r>
          </a:p>
        </p:txBody>
      </p:sp>
      <p:sp>
        <p:nvSpPr>
          <p:cNvPr id="2" name="Title 1"/>
          <p:cNvSpPr>
            <a:spLocks noGrp="1"/>
          </p:cNvSpPr>
          <p:nvPr>
            <p:ph type="title"/>
            <p:custDataLst>
              <p:tags r:id="rId5"/>
            </p:custDataLst>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1842076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custDataLst>
              <p:tags r:id="rId1"/>
            </p:custDataLst>
          </p:nvPr>
        </p:nvSpPr>
        <p:spPr>
          <a:xfrm>
            <a:off x="406400" y="2674992"/>
            <a:ext cx="4267200" cy="197320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custDataLst>
              <p:tags r:id="rId2"/>
            </p:custDataLst>
          </p:nvPr>
        </p:nvSpPr>
        <p:spPr>
          <a:xfrm>
            <a:off x="4876800" y="2707365"/>
            <a:ext cx="6908800" cy="1940837"/>
          </a:xfrm>
        </p:spPr>
        <p:txBody>
          <a:bodyPr anchor="ctr">
            <a:normAutofit/>
          </a:bodyPr>
          <a:lstStyle>
            <a:defPPr>
              <a:defRPr kern="1200" smtId="4294967295"/>
            </a:defPPr>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4"/>
            <p:custDataLst>
              <p:tags r:id="rId3"/>
            </p:custDataLst>
          </p:nvPr>
        </p:nvSpPr>
        <p:spPr>
          <a:xfrm>
            <a:off x="406400" y="4668743"/>
            <a:ext cx="4267200" cy="203686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custDataLst>
              <p:tags r:id="rId4"/>
            </p:custDataLst>
          </p:nvPr>
        </p:nvSpPr>
        <p:spPr>
          <a:xfrm>
            <a:off x="4876800" y="4668741"/>
            <a:ext cx="6908800" cy="2003445"/>
          </a:xfrm>
        </p:spPr>
        <p:txBody>
          <a:bodyPr anchor="ctr">
            <a:normAutofit/>
          </a:bodyPr>
          <a:lstStyle>
            <a:defPPr>
              <a:defRPr kern="1200" smtId="4294967295"/>
            </a:defPPr>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2" name="Title 1"/>
          <p:cNvSpPr>
            <a:spLocks noGrp="1"/>
          </p:cNvSpPr>
          <p:nvPr>
            <p:ph type="title"/>
            <p:custDataLst>
              <p:tags r:id="rId5"/>
            </p:custDataLst>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3643569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custDataLst>
              <p:tags r:id="rId1"/>
            </p:custDataLst>
          </p:nvPr>
        </p:nvSpPr>
        <p:spPr>
          <a:xfrm>
            <a:off x="406400" y="4445000"/>
            <a:ext cx="3788224" cy="2184400"/>
          </a:xfrm>
        </p:spPr>
        <p:txBody>
          <a:bodyPr lIns="274320" tIns="0" rIns="182880">
            <a:normAutofit/>
          </a:bodyPr>
          <a:lstStyle>
            <a:defPPr>
              <a:defRPr kern="1200" smtId="4294967295"/>
            </a:defPPr>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custDataLst>
              <p:tags r:id="rId2"/>
            </p:custDataLst>
          </p:nvPr>
        </p:nvSpPr>
        <p:spPr>
          <a:xfrm>
            <a:off x="4201887" y="4445000"/>
            <a:ext cx="3788224" cy="2184400"/>
          </a:xfrm>
        </p:spPr>
        <p:txBody>
          <a:bodyPr lIns="274320" tIns="0" rIns="182880">
            <a:normAutofit/>
          </a:bodyPr>
          <a:lstStyle>
            <a:defPPr>
              <a:defRPr kern="1200" smtId="4294967295"/>
            </a:defPPr>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custDataLst>
              <p:tags r:id="rId3"/>
            </p:custDataLst>
          </p:nvPr>
        </p:nvSpPr>
        <p:spPr>
          <a:xfrm>
            <a:off x="7997373" y="4445000"/>
            <a:ext cx="3788224" cy="2184400"/>
          </a:xfrm>
        </p:spPr>
        <p:txBody>
          <a:bodyPr lIns="274320" tIns="0" rIns="182880">
            <a:normAutofit/>
          </a:bodyPr>
          <a:lstStyle>
            <a:defPPr>
              <a:defRPr kern="1200" smtId="4294967295"/>
            </a:defPPr>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custDataLst>
              <p:tags r:id="rId4"/>
            </p:custDataLst>
          </p:nvPr>
        </p:nvSpPr>
        <p:spPr>
          <a:xfrm>
            <a:off x="416093" y="2819400"/>
            <a:ext cx="3730172" cy="162560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custDataLst>
              <p:tags r:id="rId5"/>
            </p:custDataLst>
          </p:nvPr>
        </p:nvSpPr>
        <p:spPr>
          <a:xfrm>
            <a:off x="4230929" y="2819400"/>
            <a:ext cx="3730177" cy="162560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custDataLst>
              <p:tags r:id="rId6"/>
            </p:custDataLst>
          </p:nvPr>
        </p:nvSpPr>
        <p:spPr>
          <a:xfrm>
            <a:off x="8045774" y="2819400"/>
            <a:ext cx="3730177" cy="162560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2" name="Title 1"/>
          <p:cNvSpPr>
            <a:spLocks noGrp="1"/>
          </p:cNvSpPr>
          <p:nvPr>
            <p:ph type="title"/>
            <p:custDataLst>
              <p:tags r:id="rId7"/>
            </p:custDataLst>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4188616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200291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41371551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074E7C81-F9B6-49EE-9103-D7D338CD6717}"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43678"/>
            <a:ext cx="1560739" cy="936443"/>
          </a:xfrm>
          <a:prstGeom prst="rect">
            <a:avLst/>
          </a:prstGeom>
        </p:spPr>
      </p:pic>
    </p:spTree>
    <p:extLst>
      <p:ext uri="{BB962C8B-B14F-4D97-AF65-F5344CB8AC3E}">
        <p14:creationId xmlns:p14="http://schemas.microsoft.com/office/powerpoint/2010/main" val="13653907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490919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2889668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3931148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3406846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3274678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3838254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655068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4058751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FA6DA4-3520-4C6A-8A9F-2E22D78C1052}" type="slidenum">
              <a:rPr lang="en-US" smtClean="0"/>
              <a:t>‹#›</a:t>
            </a:fld>
            <a:endParaRPr lang="en-US"/>
          </a:p>
        </p:txBody>
      </p:sp>
    </p:spTree>
    <p:extLst>
      <p:ext uri="{BB962C8B-B14F-4D97-AF65-F5344CB8AC3E}">
        <p14:creationId xmlns:p14="http://schemas.microsoft.com/office/powerpoint/2010/main" val="16984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477334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5" name="Slide Number Placeholder 5"/>
          <p:cNvSpPr>
            <a:spLocks noGrp="1"/>
          </p:cNvSpPr>
          <p:nvPr>
            <p:ph type="sldNum" sz="quarter" idx="4"/>
            <p:custDataLst>
              <p:tags r:id="rId1"/>
            </p:custDataLst>
          </p:nvPr>
        </p:nvSpPr>
        <p:spPr>
          <a:xfrm>
            <a:off x="8737600" y="6356353"/>
            <a:ext cx="2844800" cy="365125"/>
          </a:xfrm>
          <a:prstGeom prst="rect">
            <a:avLst/>
          </a:prstGeom>
        </p:spPr>
        <p:txBody>
          <a:bodyPr vert="horz" lIns="91440" tIns="45720" rIns="91440" bIns="45720" rtlCol="0" anchor="ctr"/>
          <a:lstStyle>
            <a:defPPr>
              <a:defRPr kern="1200" smtId="4294967295"/>
            </a:defPPr>
            <a:lvl1pPr algn="r">
              <a:defRPr sz="1200">
                <a:solidFill>
                  <a:schemeClr val="tx1">
                    <a:tint val="75000"/>
                  </a:schemeClr>
                </a:solidFill>
              </a:defRPr>
            </a:lvl1pPr>
          </a:lstStyle>
          <a:p>
            <a:fld id="{FD99AA8B-2E7A-4BBC-8FDE-CA7CF71DD330}" type="slidenum">
              <a:rPr lang="en-US" smtClean="0">
                <a:solidFill>
                  <a:prstClr val="black">
                    <a:tint val="75000"/>
                  </a:prstClr>
                </a:solidFill>
              </a:rPr>
              <a:t>‹#›</a:t>
            </a:fld>
            <a:endParaRPr lang="en-US" dirty="0">
              <a:solidFill>
                <a:prstClr val="black">
                  <a:tint val="75000"/>
                </a:prstClr>
              </a:solidFill>
            </a:endParaRPr>
          </a:p>
        </p:txBody>
      </p:sp>
      <p:sp>
        <p:nvSpPr>
          <p:cNvPr id="4" name="Content Placeholder 3"/>
          <p:cNvSpPr>
            <a:spLocks noGrp="1"/>
          </p:cNvSpPr>
          <p:nvPr>
            <p:ph sz="quarter" idx="10"/>
            <p:custDataLst>
              <p:tags r:id="rId2"/>
            </p:custDataLst>
          </p:nvPr>
        </p:nvSpPr>
        <p:spPr>
          <a:xfrm>
            <a:off x="838200" y="1753907"/>
            <a:ext cx="10515600" cy="4351338"/>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custDataLst>
              <p:tags r:id="rId3"/>
            </p:custDataLst>
          </p:nvPr>
        </p:nvSpPr>
        <p:spPr/>
        <p:txBody>
          <a:bodyPr/>
          <a:lstStyle>
            <a:defPPr>
              <a:defRPr kern="1200" smtId="4294967295"/>
            </a:defPPr>
          </a:lstStyle>
          <a:p>
            <a:r>
              <a:rPr lang="en-US"/>
              <a:t>Click to edit Master title style</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919" y="6089859"/>
            <a:ext cx="1085595" cy="631619"/>
          </a:xfrm>
          <a:prstGeom prst="rect">
            <a:avLst/>
          </a:prstGeom>
        </p:spPr>
      </p:pic>
      <p:sp>
        <p:nvSpPr>
          <p:cNvPr id="5" name="TextBox 4"/>
          <p:cNvSpPr txBox="1"/>
          <p:nvPr userDrawn="1"/>
        </p:nvSpPr>
        <p:spPr>
          <a:xfrm>
            <a:off x="3460376" y="6356353"/>
            <a:ext cx="52712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Copyright © Lisa Karen Atkins, Ogletree Deakins 2020</a:t>
            </a:r>
          </a:p>
          <a:p>
            <a:endParaRPr lang="en-US" dirty="0"/>
          </a:p>
        </p:txBody>
      </p:sp>
    </p:spTree>
    <p:extLst>
      <p:ext uri="{BB962C8B-B14F-4D97-AF65-F5344CB8AC3E}">
        <p14:creationId xmlns:p14="http://schemas.microsoft.com/office/powerpoint/2010/main" val="97004181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135320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44305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A47C1A9-03C7-47BE-AB7D-5F2193D77DCD}" type="datetimeFigureOut">
              <a:rPr lang="en-US" smtClean="0"/>
              <a:t>8/14/2020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B2F8741-B0E9-46B4-9571-41DCE5588605}" type="slidenum">
              <a:rPr lang="en-US" smtClean="0"/>
              <a:t>‹#›</a:t>
            </a:fld>
            <a:endParaRPr lang="en-US"/>
          </a:p>
        </p:txBody>
      </p:sp>
    </p:spTree>
    <p:extLst>
      <p:ext uri="{BB962C8B-B14F-4D97-AF65-F5344CB8AC3E}">
        <p14:creationId xmlns:p14="http://schemas.microsoft.com/office/powerpoint/2010/main" val="190198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 Id="rId30"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F8741-B0E9-46B4-9571-41DCE5588605}" type="slidenum">
              <a:rPr lang="en-US" smtClean="0"/>
              <a:t>‹#›</a:t>
            </a:fld>
            <a:endParaRPr lang="en-US"/>
          </a:p>
        </p:txBody>
      </p:sp>
      <p:sp>
        <p:nvSpPr>
          <p:cNvPr id="7" name="TextBox 6"/>
          <p:cNvSpPr txBox="1"/>
          <p:nvPr userDrawn="1"/>
        </p:nvSpPr>
        <p:spPr>
          <a:xfrm>
            <a:off x="3339353" y="6398309"/>
            <a:ext cx="5513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Copyright © Lisa Karen Atkins, Ogletree Deakins 2020</a:t>
            </a:r>
          </a:p>
          <a:p>
            <a:endParaRPr lang="en-US" dirty="0"/>
          </a:p>
        </p:txBody>
      </p:sp>
    </p:spTree>
    <p:extLst>
      <p:ext uri="{BB962C8B-B14F-4D97-AF65-F5344CB8AC3E}">
        <p14:creationId xmlns:p14="http://schemas.microsoft.com/office/powerpoint/2010/main" val="107568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E80AF-8915-4775-BB46-E3FE46048ECC}" type="datetimeFigureOut">
              <a:rPr lang="en-US" smtClean="0"/>
              <a:t>8/14/2020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F465F-A61D-4F9A-BC3A-98267D0BDF74}" type="slidenum">
              <a:rPr lang="en-US" smtClean="0"/>
              <a:t>‹#›</a:t>
            </a:fld>
            <a:endParaRPr lang="en-US"/>
          </a:p>
        </p:txBody>
      </p:sp>
    </p:spTree>
    <p:extLst>
      <p:ext uri="{BB962C8B-B14F-4D97-AF65-F5344CB8AC3E}">
        <p14:creationId xmlns:p14="http://schemas.microsoft.com/office/powerpoint/2010/main" val="30085476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8">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9">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0">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1">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FA6DA4-3520-4C6A-8A9F-2E22D78C1052}" type="slidenum">
              <a:rPr lang="en-US" smtClean="0"/>
              <a:t>‹#›</a:t>
            </a:fld>
            <a:endParaRPr lang="en-US"/>
          </a:p>
        </p:txBody>
      </p:sp>
    </p:spTree>
    <p:extLst>
      <p:ext uri="{BB962C8B-B14F-4D97-AF65-F5344CB8AC3E}">
        <p14:creationId xmlns:p14="http://schemas.microsoft.com/office/powerpoint/2010/main" val="33051485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A6DA4-3520-4C6A-8A9F-2E22D78C1052}" type="slidenum">
              <a:rPr lang="en-US" smtClean="0"/>
              <a:t>‹#›</a:t>
            </a:fld>
            <a:endParaRPr lang="en-US"/>
          </a:p>
        </p:txBody>
      </p:sp>
      <p:sp>
        <p:nvSpPr>
          <p:cNvPr id="7" name="TextBox 6"/>
          <p:cNvSpPr txBox="1"/>
          <p:nvPr userDrawn="1"/>
        </p:nvSpPr>
        <p:spPr>
          <a:xfrm>
            <a:off x="3236259" y="6356350"/>
            <a:ext cx="57194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Copyright © Lisa Karen Atkins, Ogletree Deakins 2020</a:t>
            </a:r>
          </a:p>
          <a:p>
            <a:endParaRPr lang="en-US" dirty="0"/>
          </a:p>
        </p:txBody>
      </p:sp>
    </p:spTree>
    <p:extLst>
      <p:ext uri="{BB962C8B-B14F-4D97-AF65-F5344CB8AC3E}">
        <p14:creationId xmlns:p14="http://schemas.microsoft.com/office/powerpoint/2010/main" val="11095193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mailto:Lisa.Atkins@Ogletree.com" TargetMode="External"/><Relationship Id="rId5" Type="http://schemas.openxmlformats.org/officeDocument/2006/relationships/notesSlide" Target="../notesSlides/notesSlide1.xml"/><Relationship Id="rId4"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0.gif"/><Relationship Id="rId5" Type="http://schemas.openxmlformats.org/officeDocument/2006/relationships/notesSlide" Target="../notesSlides/notesSlide2.xml"/><Relationship Id="rId4"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hyperlink" Target="mailto:Lisa.Atkins@Ogletree.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583475" y="803200"/>
            <a:ext cx="7452694" cy="933451"/>
          </a:xfrm>
        </p:spPr>
        <p:txBody>
          <a:bodyPr>
            <a:noAutofit/>
          </a:bodyPr>
          <a:lstStyle>
            <a:defPPr>
              <a:defRPr kern="1200" smtId="4294967295"/>
            </a:defPPr>
          </a:lstStyle>
          <a:p>
            <a:r>
              <a:rPr lang="en-US" sz="6000" dirty="0">
                <a:solidFill>
                  <a:schemeClr val="tx1"/>
                </a:solidFill>
                <a:latin typeface="+mn-lt"/>
              </a:rPr>
              <a:t>SCICU Webinar</a:t>
            </a:r>
            <a:endParaRPr lang="en-US" sz="8000" dirty="0">
              <a:solidFill>
                <a:schemeClr val="tx1"/>
              </a:solidFill>
              <a:effectLst>
                <a:outerShdw blurRad="50800" dist="38100" dir="2700000" algn="tl" rotWithShape="0">
                  <a:prstClr val="black">
                    <a:alpha val="95000"/>
                  </a:prstClr>
                </a:outerShdw>
              </a:effectLst>
              <a:latin typeface="+mn-lt"/>
            </a:endParaRPr>
          </a:p>
        </p:txBody>
      </p:sp>
      <p:sp>
        <p:nvSpPr>
          <p:cNvPr id="3" name="Subtitle 2"/>
          <p:cNvSpPr>
            <a:spLocks noGrp="1"/>
          </p:cNvSpPr>
          <p:nvPr>
            <p:ph type="subTitle" idx="1"/>
            <p:custDataLst>
              <p:tags r:id="rId2"/>
            </p:custDataLst>
          </p:nvPr>
        </p:nvSpPr>
        <p:spPr>
          <a:xfrm>
            <a:off x="952751" y="2062841"/>
            <a:ext cx="9227569" cy="2139881"/>
          </a:xfrm>
        </p:spPr>
        <p:txBody>
          <a:bodyPr>
            <a:noAutofit/>
          </a:bodyPr>
          <a:lstStyle>
            <a:defPPr>
              <a:defRPr kern="1200" smtId="4294967295"/>
            </a:defPPr>
          </a:lstStyle>
          <a:p>
            <a:r>
              <a:rPr lang="en-US" sz="4400" cap="none" dirty="0">
                <a:latin typeface="Arial Narrow" panose="020B0606020202030204" pitchFamily="34" charset="0"/>
              </a:rPr>
              <a:t>The Interplay Between Title IX and Title VII, Title IX and VAWA, and New Title IX Rules on Hearings and Informal Resolution</a:t>
            </a:r>
          </a:p>
        </p:txBody>
      </p:sp>
      <p:sp>
        <p:nvSpPr>
          <p:cNvPr id="4" name="Subtitle 2"/>
          <p:cNvSpPr txBox="1"/>
          <p:nvPr>
            <p:custDataLst>
              <p:tags r:id="rId3"/>
            </p:custDataLst>
          </p:nvPr>
        </p:nvSpPr>
        <p:spPr>
          <a:xfrm>
            <a:off x="8801517" y="5038408"/>
            <a:ext cx="2836817" cy="1534717"/>
          </a:xfrm>
          <a:prstGeom prst="rect">
            <a:avLst/>
          </a:prstGeom>
        </p:spPr>
        <p:txBody>
          <a:bodyPr vert="horz" lIns="91440" tIns="45720" rIns="91440" bIns="45720" rtlCol="0">
            <a:noAutofit/>
          </a:bodyPr>
          <a:lstStyle>
            <a:defPPr>
              <a:defRPr kern="1200" smtId="4294967295"/>
            </a:defPPr>
            <a:lvl1pPr marL="0" indent="0" algn="l" defTabSz="914400" rtl="0" eaLnBrk="1" latinLnBrk="0" hangingPunct="1">
              <a:spcBef>
                <a:spcPct val="20000"/>
              </a:spcBef>
              <a:buFontTx/>
              <a:buNone/>
              <a:defRPr sz="2000" kern="1200">
                <a:solidFill>
                  <a:schemeClr val="bg1">
                    <a:lumMod val="95000"/>
                  </a:schemeClr>
                </a:solidFill>
                <a:latin typeface="+mn-lt"/>
                <a:ea typeface="+mn-ea"/>
                <a:cs typeface="+mn-cs"/>
              </a:defRPr>
            </a:lvl1pPr>
            <a:lvl2pPr marL="457200" indent="0" algn="ctr" defTabSz="914400" rtl="0" eaLnBrk="1" latinLnBrk="0" hangingPunct="1">
              <a:spcBef>
                <a:spcPct val="20000"/>
              </a:spcBef>
              <a:buFontTx/>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Tx/>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Arial"/>
              </a:rPr>
              <a:t>Lisa Karen Atkins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Arial"/>
              </a:rPr>
              <a:t>Ogletree Deakins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Arial"/>
              </a:rPr>
              <a:t>August 5, 2020</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Arial"/>
                <a:hlinkClick r:id="rId6"/>
              </a:rPr>
              <a:t>Lisa.Atkins@Ogletree.com</a:t>
            </a:r>
            <a:r>
              <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Arial"/>
              </a:rPr>
              <a:t> </a:t>
            </a:r>
          </a:p>
        </p:txBody>
      </p:sp>
    </p:spTree>
    <p:extLst>
      <p:ext uri="{BB962C8B-B14F-4D97-AF65-F5344CB8AC3E}">
        <p14:creationId xmlns:p14="http://schemas.microsoft.com/office/powerpoint/2010/main" val="489797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p:stCondLst>
                                    <p:cond delay="21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400"/>
                                        <p:tgtEl>
                                          <p:spTgt spid="3">
                                            <p:txEl>
                                              <p:pRg st="0" end="0"/>
                                            </p:txEl>
                                          </p:spTgt>
                                        </p:tgtEl>
                                      </p:cBhvr>
                                    </p:animEffect>
                                  </p:childTnLst>
                                </p:cTn>
                              </p:par>
                              <p:par>
                                <p:cTn id="11" presetID="10" presetClass="entr" presetSubtype="0" fill="hold" nodeType="withEffect">
                                  <p:stCondLst>
                                    <p:cond delay="21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400"/>
                                        <p:tgtEl>
                                          <p:spTgt spid="4">
                                            <p:txEl>
                                              <p:pRg st="0" end="0"/>
                                            </p:txEl>
                                          </p:spTgt>
                                        </p:tgtEl>
                                      </p:cBhvr>
                                    </p:animEffect>
                                  </p:childTnLst>
                                </p:cTn>
                              </p:par>
                              <p:par>
                                <p:cTn id="14" presetID="10" presetClass="entr" presetSubtype="0" fill="hold" nodeType="withEffect">
                                  <p:stCondLst>
                                    <p:cond delay="21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400"/>
                                        <p:tgtEl>
                                          <p:spTgt spid="4">
                                            <p:txEl>
                                              <p:pRg st="1" end="1"/>
                                            </p:txEl>
                                          </p:spTgt>
                                        </p:tgtEl>
                                      </p:cBhvr>
                                    </p:animEffect>
                                  </p:childTnLst>
                                </p:cTn>
                              </p:par>
                              <p:par>
                                <p:cTn id="17" presetID="10" presetClass="entr" presetSubtype="0" fill="hold" nodeType="withEffect">
                                  <p:stCondLst>
                                    <p:cond delay="21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400"/>
                                        <p:tgtEl>
                                          <p:spTgt spid="4">
                                            <p:txEl>
                                              <p:pRg st="2" end="2"/>
                                            </p:txEl>
                                          </p:spTgt>
                                        </p:tgtEl>
                                      </p:cBhvr>
                                    </p:animEffect>
                                  </p:childTnLst>
                                </p:cTn>
                              </p:par>
                              <p:par>
                                <p:cTn id="20" presetID="10" presetClass="entr" presetSubtype="0" fill="hold" nodeType="withEffect">
                                  <p:stCondLst>
                                    <p:cond delay="21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4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Requirements</a:t>
            </a:r>
          </a:p>
        </p:txBody>
      </p:sp>
      <p:sp>
        <p:nvSpPr>
          <p:cNvPr id="3" name="Content Placeholder 2"/>
          <p:cNvSpPr>
            <a:spLocks noGrp="1"/>
          </p:cNvSpPr>
          <p:nvPr>
            <p:ph idx="1"/>
          </p:nvPr>
        </p:nvSpPr>
        <p:spPr>
          <a:xfrm>
            <a:off x="838200" y="1825625"/>
            <a:ext cx="9342120" cy="4351338"/>
          </a:xfrm>
        </p:spPr>
        <p:txBody>
          <a:bodyPr>
            <a:normAutofit/>
          </a:bodyPr>
          <a:lstStyle/>
          <a:p>
            <a:r>
              <a:rPr lang="en-US" dirty="0"/>
              <a:t>The new Title IX regulations include new requirements for faculty and staff processes.</a:t>
            </a:r>
          </a:p>
          <a:p>
            <a:endParaRPr lang="en-US" dirty="0"/>
          </a:p>
          <a:p>
            <a:pPr lvl="0"/>
            <a:r>
              <a:rPr lang="en-US" dirty="0"/>
              <a:t>Institutions must maintain all records of Title IX proceedings for seven years—up from three years in the proposed rule. </a:t>
            </a:r>
          </a:p>
          <a:p>
            <a:endParaRPr lang="en-US" dirty="0"/>
          </a:p>
          <a:p>
            <a:r>
              <a:rPr lang="en-US" dirty="0"/>
              <a:t>Prohibits the use of a “single-investigator” model, where the investigator and decision-maker are the same person.</a:t>
            </a:r>
          </a:p>
          <a:p>
            <a:pPr marL="0" indent="0">
              <a:buNone/>
            </a:pPr>
            <a:endParaRPr lang="en-US" dirty="0"/>
          </a:p>
          <a:p>
            <a:endParaRPr lang="en-US" dirty="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4717574"/>
            <a:ext cx="2286000" cy="2286000"/>
          </a:xfrm>
          <a:prstGeom prst="rect">
            <a:avLst/>
          </a:prstGeom>
        </p:spPr>
      </p:pic>
    </p:spTree>
    <p:extLst>
      <p:ext uri="{BB962C8B-B14F-4D97-AF65-F5344CB8AC3E}">
        <p14:creationId xmlns:p14="http://schemas.microsoft.com/office/powerpoint/2010/main" val="159424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Requirements</a:t>
            </a:r>
          </a:p>
        </p:txBody>
      </p:sp>
      <p:sp>
        <p:nvSpPr>
          <p:cNvPr id="3" name="Content Placeholder 2"/>
          <p:cNvSpPr>
            <a:spLocks noGrp="1"/>
          </p:cNvSpPr>
          <p:nvPr>
            <p:ph idx="1"/>
          </p:nvPr>
        </p:nvSpPr>
        <p:spPr/>
        <p:txBody>
          <a:bodyPr>
            <a:normAutofit fontScale="92500" lnSpcReduction="10000"/>
          </a:bodyPr>
          <a:lstStyle/>
          <a:p>
            <a:r>
              <a:rPr lang="en-US" sz="3000" dirty="0"/>
              <a:t>Redefines “Responsible Employees”</a:t>
            </a:r>
          </a:p>
          <a:p>
            <a:endParaRPr lang="en-US" sz="3000" dirty="0"/>
          </a:p>
          <a:p>
            <a:r>
              <a:rPr lang="en-US" sz="3000" dirty="0"/>
              <a:t>Requires extensive training for Title IX coordinators, investigators, decision-makers, and those involved in any informal resolution process</a:t>
            </a:r>
          </a:p>
          <a:p>
            <a:endParaRPr lang="en-US" sz="3000" dirty="0"/>
          </a:p>
          <a:p>
            <a:r>
              <a:rPr lang="en-US" sz="3000" dirty="0"/>
              <a:t>Allows institutions to choose either the “clear and convincing” or “preponderance of the evidence” standard for determining responsibility in Title IX proceeding </a:t>
            </a:r>
            <a:r>
              <a:rPr lang="en-US" sz="3000" i="1" u="sng" dirty="0"/>
              <a:t>provided that </a:t>
            </a:r>
            <a:r>
              <a:rPr lang="en-US" sz="3000" dirty="0"/>
              <a:t>the same standard is </a:t>
            </a:r>
            <a:r>
              <a:rPr lang="en-US" dirty="0"/>
              <a:t>used regardless of whether the respondent is a student or employee. </a:t>
            </a:r>
          </a:p>
        </p:txBody>
      </p:sp>
    </p:spTree>
    <p:extLst>
      <p:ext uri="{BB962C8B-B14F-4D97-AF65-F5344CB8AC3E}">
        <p14:creationId xmlns:p14="http://schemas.microsoft.com/office/powerpoint/2010/main" val="62190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Requirements</a:t>
            </a:r>
          </a:p>
        </p:txBody>
      </p:sp>
      <p:sp>
        <p:nvSpPr>
          <p:cNvPr id="3" name="Content Placeholder 2"/>
          <p:cNvSpPr>
            <a:spLocks noGrp="1"/>
          </p:cNvSpPr>
          <p:nvPr>
            <p:ph idx="1"/>
          </p:nvPr>
        </p:nvSpPr>
        <p:spPr/>
        <p:txBody>
          <a:bodyPr>
            <a:normAutofit/>
          </a:bodyPr>
          <a:lstStyle/>
          <a:p>
            <a:r>
              <a:rPr lang="en-US" dirty="0"/>
              <a:t>Requires campuses to provide supportive measures to the complainant, regardless of whether a formal complaint is filed. </a:t>
            </a:r>
          </a:p>
          <a:p>
            <a:endParaRPr lang="en-US" dirty="0"/>
          </a:p>
          <a:p>
            <a:r>
              <a:rPr lang="en-US" dirty="0"/>
              <a:t>Requires an institution to state in its notice of a formal complaint that the respondent is “presumed not responsible.”</a:t>
            </a:r>
          </a:p>
          <a:p>
            <a:endParaRPr lang="en-US" dirty="0"/>
          </a:p>
          <a:p>
            <a:r>
              <a:rPr lang="en-US" dirty="0"/>
              <a:t>Prohibits institutions from imposing “gag orders” that restrict the ability of either party to discuss the allegations or to gather relevant evidence.</a:t>
            </a:r>
          </a:p>
          <a:p>
            <a:endParaRPr lang="en-US" dirty="0"/>
          </a:p>
        </p:txBody>
      </p:sp>
    </p:spTree>
    <p:extLst>
      <p:ext uri="{BB962C8B-B14F-4D97-AF65-F5344CB8AC3E}">
        <p14:creationId xmlns:p14="http://schemas.microsoft.com/office/powerpoint/2010/main" val="422067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Requirements</a:t>
            </a:r>
          </a:p>
        </p:txBody>
      </p:sp>
      <p:sp>
        <p:nvSpPr>
          <p:cNvPr id="3" name="Content Placeholder 2"/>
          <p:cNvSpPr>
            <a:spLocks noGrp="1"/>
          </p:cNvSpPr>
          <p:nvPr>
            <p:ph idx="1"/>
          </p:nvPr>
        </p:nvSpPr>
        <p:spPr/>
        <p:txBody>
          <a:bodyPr>
            <a:normAutofit/>
          </a:bodyPr>
          <a:lstStyle/>
          <a:p>
            <a:r>
              <a:rPr lang="en-US" dirty="0"/>
              <a:t>Prohibits institutions from imposing “gag orders” that restrict either party from discussing the allegations or gathering relevant evidence.</a:t>
            </a:r>
          </a:p>
          <a:p>
            <a:endParaRPr lang="en-US" dirty="0"/>
          </a:p>
          <a:p>
            <a:r>
              <a:rPr lang="en-US" dirty="0"/>
              <a:t>Requires an institution to have “actual knowledge” of the alleged misconduct before it is obligated to respond under Title IX. </a:t>
            </a:r>
          </a:p>
          <a:p>
            <a:endParaRPr lang="en-US" dirty="0"/>
          </a:p>
          <a:p>
            <a:r>
              <a:rPr lang="en-US" dirty="0"/>
              <a:t>“Actual knowledge” is defined as notice to the Title IX coordinator or any other official with the “authority to institute corrective measures.” </a:t>
            </a:r>
          </a:p>
          <a:p>
            <a:endParaRPr lang="en-US" dirty="0"/>
          </a:p>
          <a:p>
            <a:endParaRPr lang="en-US" dirty="0"/>
          </a:p>
        </p:txBody>
      </p:sp>
    </p:spTree>
    <p:extLst>
      <p:ext uri="{BB962C8B-B14F-4D97-AF65-F5344CB8AC3E}">
        <p14:creationId xmlns:p14="http://schemas.microsoft.com/office/powerpoint/2010/main" val="274850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98937" y="897315"/>
            <a:ext cx="9752092" cy="1192742"/>
          </a:xfrm>
        </p:spPr>
        <p:txBody>
          <a:bodyPr>
            <a:noAutofit/>
          </a:bodyPr>
          <a:lstStyle>
            <a:defPPr>
              <a:defRPr kern="1200" smtId="4294967295"/>
            </a:defPPr>
          </a:lstStyle>
          <a:p>
            <a:r>
              <a:rPr lang="en-US" sz="6000" dirty="0">
                <a:solidFill>
                  <a:schemeClr val="tx1"/>
                </a:solidFill>
                <a:latin typeface="+mn-lt"/>
              </a:rPr>
              <a:t>THE HEARING PROCESS</a:t>
            </a:r>
            <a:endParaRPr lang="en-US" sz="8000" dirty="0">
              <a:solidFill>
                <a:schemeClr val="tx1"/>
              </a:solidFill>
              <a:effectLst>
                <a:outerShdw blurRad="50800" dist="38100" dir="2700000" algn="tl" rotWithShape="0">
                  <a:prstClr val="black">
                    <a:alpha val="95000"/>
                  </a:prstClr>
                </a:outerShdw>
              </a:effectLst>
              <a:latin typeface="+mn-lt"/>
            </a:endParaRPr>
          </a:p>
        </p:txBody>
      </p:sp>
      <p:sp>
        <p:nvSpPr>
          <p:cNvPr id="3" name="Subtitle 2"/>
          <p:cNvSpPr>
            <a:spLocks noGrp="1"/>
          </p:cNvSpPr>
          <p:nvPr>
            <p:ph type="subTitle" idx="1"/>
            <p:custDataLst>
              <p:tags r:id="rId2"/>
            </p:custDataLst>
          </p:nvPr>
        </p:nvSpPr>
        <p:spPr>
          <a:xfrm>
            <a:off x="1585797" y="3012411"/>
            <a:ext cx="8173663" cy="2139881"/>
          </a:xfrm>
        </p:spPr>
        <p:txBody>
          <a:bodyPr>
            <a:noAutofit/>
          </a:bodyPr>
          <a:lstStyle>
            <a:defPPr>
              <a:defRPr kern="1200" smtId="4294967295"/>
            </a:defPPr>
          </a:lstStyle>
          <a:p>
            <a:endParaRPr lang="en-US" sz="4400" dirty="0">
              <a:latin typeface="Arial Narrow" pitchFamily="34" charset="0"/>
            </a:endParaRPr>
          </a:p>
        </p:txBody>
      </p:sp>
    </p:spTree>
    <p:extLst>
      <p:ext uri="{BB962C8B-B14F-4D97-AF65-F5344CB8AC3E}">
        <p14:creationId xmlns:p14="http://schemas.microsoft.com/office/powerpoint/2010/main" val="111043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nodePh="1">
                                  <p:stCondLst>
                                    <p:cond delay="210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Prehearing Considerations</a:t>
            </a:r>
          </a:p>
        </p:txBody>
      </p:sp>
      <p:sp>
        <p:nvSpPr>
          <p:cNvPr id="3" name="Content Placeholder 2"/>
          <p:cNvSpPr>
            <a:spLocks noGrp="1"/>
          </p:cNvSpPr>
          <p:nvPr>
            <p:ph idx="1"/>
          </p:nvPr>
        </p:nvSpPr>
        <p:spPr/>
        <p:txBody>
          <a:bodyPr/>
          <a:lstStyle/>
          <a:p>
            <a:r>
              <a:rPr lang="en-US" dirty="0"/>
              <a:t>A copy of the investigative report must be given to the parties at least ten days prior to the hearing.</a:t>
            </a:r>
          </a:p>
          <a:p>
            <a:endParaRPr lang="en-US" dirty="0"/>
          </a:p>
          <a:p>
            <a:r>
              <a:rPr lang="en-US" dirty="0"/>
              <a:t>Institutions must provide the parties an equal opportunity to inspect and review “any evidence… directly related” to the allegations, including both inculpatory and exculpatory evidence.</a:t>
            </a:r>
          </a:p>
          <a:p>
            <a:endParaRPr lang="en-US" dirty="0"/>
          </a:p>
          <a:p>
            <a:r>
              <a:rPr lang="en-US" dirty="0"/>
              <a:t>Schools can offer informal resolution options such as mediation, but both parties must give written consent.</a:t>
            </a:r>
          </a:p>
        </p:txBody>
      </p:sp>
    </p:spTree>
    <p:extLst>
      <p:ext uri="{BB962C8B-B14F-4D97-AF65-F5344CB8AC3E}">
        <p14:creationId xmlns:p14="http://schemas.microsoft.com/office/powerpoint/2010/main" val="48430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Hearings:  Evidence “Directly Related” </a:t>
            </a:r>
          </a:p>
        </p:txBody>
      </p:sp>
      <p:sp>
        <p:nvSpPr>
          <p:cNvPr id="3" name="Content Placeholder 2"/>
          <p:cNvSpPr>
            <a:spLocks noGrp="1"/>
          </p:cNvSpPr>
          <p:nvPr>
            <p:ph idx="1"/>
          </p:nvPr>
        </p:nvSpPr>
        <p:spPr>
          <a:xfrm>
            <a:off x="838200" y="1690688"/>
            <a:ext cx="10515600" cy="4351338"/>
          </a:xfrm>
        </p:spPr>
        <p:txBody>
          <a:bodyPr>
            <a:normAutofit/>
          </a:bodyPr>
          <a:lstStyle/>
          <a:p>
            <a:r>
              <a:rPr lang="en-US" dirty="0"/>
              <a:t>Evidence must be provided and sent in electronic form or hard copy to the parties and their advisors. </a:t>
            </a:r>
          </a:p>
          <a:p>
            <a:pPr marL="0" indent="0">
              <a:buNone/>
            </a:pPr>
            <a:endParaRPr lang="en-US" dirty="0"/>
          </a:p>
          <a:p>
            <a:pPr marL="0" indent="0">
              <a:buNone/>
            </a:pPr>
            <a:r>
              <a:rPr lang="en-US" dirty="0"/>
              <a:t>• The grievance process may not require, allow, rely upon, or otherwise use questions or evidence that constitute or seek disclosure of information protected by a legally recognized privilege, unless the holder of the privilege waives it.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5" y="4724400"/>
            <a:ext cx="2143125" cy="2133600"/>
          </a:xfrm>
          <a:prstGeom prst="rect">
            <a:avLst/>
          </a:prstGeom>
        </p:spPr>
      </p:pic>
    </p:spTree>
    <p:extLst>
      <p:ext uri="{BB962C8B-B14F-4D97-AF65-F5344CB8AC3E}">
        <p14:creationId xmlns:p14="http://schemas.microsoft.com/office/powerpoint/2010/main" val="144908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Prehearing Considerations</a:t>
            </a:r>
          </a:p>
        </p:txBody>
      </p:sp>
      <p:sp>
        <p:nvSpPr>
          <p:cNvPr id="3" name="Content Placeholder 2"/>
          <p:cNvSpPr>
            <a:spLocks noGrp="1"/>
          </p:cNvSpPr>
          <p:nvPr>
            <p:ph idx="1"/>
          </p:nvPr>
        </p:nvSpPr>
        <p:spPr>
          <a:xfrm>
            <a:off x="396240" y="1674496"/>
            <a:ext cx="10515600" cy="4351338"/>
          </a:xfrm>
        </p:spPr>
        <p:txBody>
          <a:bodyPr/>
          <a:lstStyle/>
          <a:p>
            <a:endParaRPr lang="en-US" dirty="0"/>
          </a:p>
          <a:p>
            <a:r>
              <a:rPr lang="en-US" dirty="0"/>
              <a:t>Evidence must be provided and sent in electronic form or hard copy to the parties and their advisors. </a:t>
            </a:r>
          </a:p>
          <a:p>
            <a:endParaRPr lang="en-US" dirty="0"/>
          </a:p>
          <a:p>
            <a:r>
              <a:rPr lang="en-US" dirty="0"/>
              <a:t>The new rules authorize discretionary consolidation of formal complaints when allegations of sexual harassment arise out of the same facts or circumstances.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337" y="4703445"/>
            <a:ext cx="2981325" cy="2266950"/>
          </a:xfrm>
          <a:prstGeom prst="rect">
            <a:avLst/>
          </a:prstGeom>
        </p:spPr>
      </p:pic>
    </p:spTree>
    <p:extLst>
      <p:ext uri="{BB962C8B-B14F-4D97-AF65-F5344CB8AC3E}">
        <p14:creationId xmlns:p14="http://schemas.microsoft.com/office/powerpoint/2010/main" val="404421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Live Hearings </a:t>
            </a:r>
          </a:p>
        </p:txBody>
      </p:sp>
      <p:sp>
        <p:nvSpPr>
          <p:cNvPr id="3" name="Content Placeholder 2"/>
          <p:cNvSpPr>
            <a:spLocks noGrp="1"/>
          </p:cNvSpPr>
          <p:nvPr>
            <p:ph idx="1"/>
          </p:nvPr>
        </p:nvSpPr>
        <p:spPr/>
        <p:txBody>
          <a:bodyPr>
            <a:normAutofit fontScale="85000" lnSpcReduction="20000"/>
          </a:bodyPr>
          <a:lstStyle/>
          <a:p>
            <a:r>
              <a:rPr lang="en-US" dirty="0"/>
              <a:t>Presumes the non-responsibility of respondents until the conclusion of the grievance process;</a:t>
            </a:r>
          </a:p>
          <a:p>
            <a:endParaRPr lang="en-US" dirty="0"/>
          </a:p>
          <a:p>
            <a:r>
              <a:rPr lang="en-US" dirty="0"/>
              <a:t>The standard of evidence may be preponderance of the evidence or clear and convincing, </a:t>
            </a:r>
            <a:r>
              <a:rPr lang="en-US" dirty="0">
                <a:solidFill>
                  <a:srgbClr val="FF0000"/>
                </a:solidFill>
              </a:rPr>
              <a:t>but</a:t>
            </a:r>
            <a:r>
              <a:rPr lang="en-US" dirty="0"/>
              <a:t> must be the same for formal complaints against students and employees.</a:t>
            </a:r>
          </a:p>
          <a:p>
            <a:pPr marL="0" indent="0">
              <a:buNone/>
            </a:pPr>
            <a:endParaRPr lang="en-US" dirty="0"/>
          </a:p>
          <a:p>
            <a:r>
              <a:rPr lang="en-US" dirty="0"/>
              <a:t>Live hearings are required, but can include use of technology</a:t>
            </a:r>
          </a:p>
          <a:p>
            <a:endParaRPr lang="en-US" dirty="0"/>
          </a:p>
          <a:p>
            <a:r>
              <a:rPr lang="en-US" dirty="0"/>
              <a:t>Institution must provide a virtual hearing, if requested by either party. </a:t>
            </a:r>
          </a:p>
          <a:p>
            <a:endParaRPr lang="en-US" dirty="0"/>
          </a:p>
          <a:p>
            <a:r>
              <a:rPr lang="en-US" dirty="0"/>
              <a:t>Cross-examination must be conducted by advisors, not parties.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7391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Live Hearings </a:t>
            </a:r>
          </a:p>
        </p:txBody>
      </p:sp>
      <p:sp>
        <p:nvSpPr>
          <p:cNvPr id="3" name="Content Placeholder 2"/>
          <p:cNvSpPr>
            <a:spLocks noGrp="1"/>
          </p:cNvSpPr>
          <p:nvPr>
            <p:ph idx="1"/>
          </p:nvPr>
        </p:nvSpPr>
        <p:spPr/>
        <p:txBody>
          <a:bodyPr>
            <a:normAutofit fontScale="92500" lnSpcReduction="10000"/>
          </a:bodyPr>
          <a:lstStyle/>
          <a:p>
            <a:r>
              <a:rPr lang="en-US" sz="3000" dirty="0"/>
              <a:t>Hearing must be done in “real-time” and must allow both parties to see and hear questioning of the parties and witnesses. </a:t>
            </a:r>
          </a:p>
          <a:p>
            <a:endParaRPr lang="en-US" sz="3000" dirty="0"/>
          </a:p>
          <a:p>
            <a:r>
              <a:rPr lang="en-US" sz="3000" dirty="0"/>
              <a:t>Decision-makers must make relevance decisions for each question.</a:t>
            </a:r>
          </a:p>
          <a:p>
            <a:endParaRPr lang="en-US" sz="3000" dirty="0"/>
          </a:p>
          <a:p>
            <a:r>
              <a:rPr lang="en-US" sz="3000" dirty="0"/>
              <a:t>Institutions must provide an equal opportunity for the parties to present witnesses including fact and expert witnesses. </a:t>
            </a:r>
          </a:p>
          <a:p>
            <a:endParaRPr lang="en-US" sz="3000" dirty="0"/>
          </a:p>
          <a:p>
            <a:r>
              <a:rPr lang="en-US" sz="3000" dirty="0"/>
              <a:t>A recording of the live hearing must be made available for the parties’ inspection and review.</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023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6" name="Title 1"/>
          <p:cNvSpPr>
            <a:spLocks noGrp="1"/>
          </p:cNvSpPr>
          <p:nvPr>
            <p:ph type="title"/>
            <p:custDataLst>
              <p:tags r:id="rId1"/>
            </p:custDataLst>
          </p:nvPr>
        </p:nvSpPr>
        <p:spPr/>
        <p:txBody>
          <a:bodyPr>
            <a:normAutofit/>
          </a:bodyPr>
          <a:lstStyle>
            <a:defPPr>
              <a:defRPr kern="1200" smtId="4294967295"/>
            </a:defPPr>
          </a:lstStyle>
          <a:p>
            <a:r>
              <a:rPr lang="en-US" sz="3600" dirty="0">
                <a:latin typeface="Calibri" pitchFamily="34" charset="0"/>
              </a:rPr>
              <a:t>Topics: </a:t>
            </a:r>
          </a:p>
        </p:txBody>
      </p:sp>
      <p:pic>
        <p:nvPicPr>
          <p:cNvPr id="7" name="Content Placeholder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445943" y="1066800"/>
            <a:ext cx="3276600" cy="5495132"/>
          </a:xfrm>
          <a:prstGeom prst="rect">
            <a:avLst/>
          </a:prstGeom>
        </p:spPr>
      </p:pic>
      <p:sp>
        <p:nvSpPr>
          <p:cNvPr id="9" name="Content Placeholder 2"/>
          <p:cNvSpPr txBox="1"/>
          <p:nvPr>
            <p:custDataLst>
              <p:tags r:id="rId3"/>
            </p:custDataLst>
          </p:nvPr>
        </p:nvSpPr>
        <p:spPr>
          <a:xfrm>
            <a:off x="4599879" y="1334429"/>
            <a:ext cx="6662854" cy="4453053"/>
          </a:xfrm>
          <a:prstGeom prst="rect">
            <a:avLst/>
          </a:prstGeom>
        </p:spPr>
        <p:txBody>
          <a:bodyPr>
            <a:normAutofit fontScale="92500" lnSpcReduction="10000"/>
          </a:bodyPr>
          <a:lstStyle>
            <a:defPPr>
              <a:defRPr kern="1200" smtId="4294967295"/>
            </a:defPPr>
            <a:lvl1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pitchFamily="34" charset="0"/>
                <a:ea typeface="+mn-ea"/>
                <a:cs typeface="+mn-cs"/>
              </a:rPr>
              <a:t>Intersection of Title IX and VAWA</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pitchFamily="34" charset="0"/>
                <a:ea typeface="+mn-ea"/>
                <a:cs typeface="+mn-cs"/>
              </a:rPr>
              <a:t>Intersection of Title IX and Title VII </a:t>
            </a:r>
            <a:endParaRPr kumimoji="0" lang="en-US" sz="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itchFamily="34" charset="0"/>
                <a:ea typeface="+mn-ea"/>
                <a:cs typeface="+mn-cs"/>
              </a:rPr>
              <a:t>Live Hearings under the New Rules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500" b="0" i="0" u="none" strike="noStrike" kern="1200" cap="none" spc="0" normalizeH="0" baseline="0" noProof="0" dirty="0">
              <a:ln>
                <a:noFill/>
              </a:ln>
              <a:solidFill>
                <a:srgbClr val="C0000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itchFamily="34" charset="0"/>
                <a:ea typeface="+mn-ea"/>
                <a:cs typeface="+mn-cs"/>
              </a:rPr>
              <a:t>The Informal Resolution Process under the New Rules</a:t>
            </a:r>
          </a:p>
        </p:txBody>
      </p:sp>
    </p:spTree>
    <p:extLst>
      <p:ext uri="{BB962C8B-B14F-4D97-AF65-F5344CB8AC3E}">
        <p14:creationId xmlns:p14="http://schemas.microsoft.com/office/powerpoint/2010/main" val="3317576356"/>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Live Hearings </a:t>
            </a:r>
          </a:p>
        </p:txBody>
      </p:sp>
      <p:sp>
        <p:nvSpPr>
          <p:cNvPr id="3" name="Content Placeholder 2"/>
          <p:cNvSpPr>
            <a:spLocks noGrp="1"/>
          </p:cNvSpPr>
          <p:nvPr>
            <p:ph idx="1"/>
          </p:nvPr>
        </p:nvSpPr>
        <p:spPr>
          <a:xfrm>
            <a:off x="838200" y="1493520"/>
            <a:ext cx="10515600" cy="4683443"/>
          </a:xfrm>
        </p:spPr>
        <p:txBody>
          <a:bodyPr>
            <a:normAutofit fontScale="92500" lnSpcReduction="20000"/>
          </a:bodyPr>
          <a:lstStyle/>
          <a:p>
            <a:r>
              <a:rPr lang="en-US" sz="3000" dirty="0"/>
              <a:t>Institutions must permit cross-examination of the parties (and any witnesses) by the parties’ advisor of choice. </a:t>
            </a:r>
          </a:p>
          <a:p>
            <a:endParaRPr lang="en-US" sz="3000" dirty="0"/>
          </a:p>
          <a:p>
            <a:r>
              <a:rPr lang="en-US" sz="3000" dirty="0"/>
              <a:t>The decision-maker at the hearing must determine whether each question asked during cross-examination is “relevant” and whether it violates rape shield law protections—</a:t>
            </a:r>
            <a:r>
              <a:rPr lang="en-US" sz="3000" i="1" u="sng" dirty="0"/>
              <a:t>before </a:t>
            </a:r>
            <a:r>
              <a:rPr lang="en-US" sz="3000" dirty="0"/>
              <a:t>it is answered. </a:t>
            </a:r>
          </a:p>
          <a:p>
            <a:endParaRPr lang="en-US" sz="3000" dirty="0"/>
          </a:p>
          <a:p>
            <a:r>
              <a:rPr lang="en-US" sz="3000" dirty="0"/>
              <a:t>The decision-maker also must provide on-the-spot explanation for any decision to disallow a question. </a:t>
            </a:r>
          </a:p>
          <a:p>
            <a:endParaRPr lang="en-US" sz="3000" dirty="0"/>
          </a:p>
          <a:p>
            <a:r>
              <a:rPr lang="en-US" sz="3000" dirty="0"/>
              <a:t>Decision-makers are barred from considering any statements of a party who refuses to sit for cross-examination</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2081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Live Hearings </a:t>
            </a:r>
          </a:p>
        </p:txBody>
      </p:sp>
      <p:sp>
        <p:nvSpPr>
          <p:cNvPr id="3" name="Content Placeholder 2"/>
          <p:cNvSpPr>
            <a:spLocks noGrp="1"/>
          </p:cNvSpPr>
          <p:nvPr>
            <p:ph idx="1"/>
          </p:nvPr>
        </p:nvSpPr>
        <p:spPr/>
        <p:txBody>
          <a:bodyPr>
            <a:normAutofit/>
          </a:bodyPr>
          <a:lstStyle/>
          <a:p>
            <a:pPr marL="0" indent="0">
              <a:buNone/>
            </a:pPr>
            <a:r>
              <a:rPr lang="en-US" dirty="0"/>
              <a:t>• If a party does not have an advisor, the institution must provide one for free. </a:t>
            </a:r>
          </a:p>
          <a:p>
            <a:pPr marL="0" indent="0">
              <a:buNone/>
            </a:pPr>
            <a:endParaRPr lang="en-US" dirty="0"/>
          </a:p>
          <a:p>
            <a:r>
              <a:rPr lang="en-US" dirty="0"/>
              <a:t>When an institution provides an advisor, the advisor does not need to be an attorney.</a:t>
            </a:r>
          </a:p>
          <a:p>
            <a:endParaRPr lang="en-US" dirty="0"/>
          </a:p>
          <a:p>
            <a:r>
              <a:rPr lang="en-US" dirty="0"/>
              <a:t>Prohibits institutions from considering, disclosing, or otherwise using medical treatment records without written consent from the party. </a:t>
            </a: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1640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Live Hearings </a:t>
            </a:r>
          </a:p>
        </p:txBody>
      </p:sp>
      <p:sp>
        <p:nvSpPr>
          <p:cNvPr id="3" name="Content Placeholder 2"/>
          <p:cNvSpPr>
            <a:spLocks noGrp="1"/>
          </p:cNvSpPr>
          <p:nvPr>
            <p:ph idx="1"/>
          </p:nvPr>
        </p:nvSpPr>
        <p:spPr/>
        <p:txBody>
          <a:bodyPr>
            <a:normAutofit/>
          </a:bodyPr>
          <a:lstStyle/>
          <a:p>
            <a:r>
              <a:rPr lang="en-US" dirty="0"/>
              <a:t>Protects any legally recognized privilege from being pierced during a the grievance process.</a:t>
            </a:r>
          </a:p>
          <a:p>
            <a:endParaRPr lang="en-US" dirty="0"/>
          </a:p>
          <a:p>
            <a:r>
              <a:rPr lang="en-US" dirty="0"/>
              <a:t>If there is a hearing, statements by parties as part of an investigation who are not cross-examined at a hearing may not be used as evidence.</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020" y="4246880"/>
            <a:ext cx="2461260" cy="2461260"/>
          </a:xfrm>
          <a:prstGeom prst="rect">
            <a:avLst/>
          </a:prstGeom>
        </p:spPr>
      </p:pic>
    </p:spTree>
    <p:extLst>
      <p:ext uri="{BB962C8B-B14F-4D97-AF65-F5344CB8AC3E}">
        <p14:creationId xmlns:p14="http://schemas.microsoft.com/office/powerpoint/2010/main" val="235448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Post-Hearing Processes</a:t>
            </a:r>
          </a:p>
        </p:txBody>
      </p:sp>
      <p:sp>
        <p:nvSpPr>
          <p:cNvPr id="3" name="Content Placeholder 2"/>
          <p:cNvSpPr>
            <a:spLocks noGrp="1"/>
          </p:cNvSpPr>
          <p:nvPr>
            <p:ph idx="1"/>
          </p:nvPr>
        </p:nvSpPr>
        <p:spPr/>
        <p:txBody>
          <a:bodyPr/>
          <a:lstStyle/>
          <a:p>
            <a:r>
              <a:rPr lang="en-US" dirty="0"/>
              <a:t>Send both parties a written determination regarding responsibility explaining how and why the decision-maker reached conclusions; </a:t>
            </a:r>
          </a:p>
          <a:p>
            <a:endParaRPr lang="en-US" dirty="0"/>
          </a:p>
          <a:p>
            <a:r>
              <a:rPr lang="en-US" dirty="0"/>
              <a:t>Implement remedies for the complainant if a respondent is found responsible for sexual harassment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796" y="4001294"/>
            <a:ext cx="3174124" cy="2876550"/>
          </a:xfrm>
          <a:prstGeom prst="rect">
            <a:avLst/>
          </a:prstGeom>
        </p:spPr>
      </p:pic>
    </p:spTree>
    <p:extLst>
      <p:ext uri="{BB962C8B-B14F-4D97-AF65-F5344CB8AC3E}">
        <p14:creationId xmlns:p14="http://schemas.microsoft.com/office/powerpoint/2010/main" val="194586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a:t>
            </a:r>
          </a:p>
        </p:txBody>
      </p:sp>
      <p:sp>
        <p:nvSpPr>
          <p:cNvPr id="3" name="Content Placeholder 2"/>
          <p:cNvSpPr>
            <a:spLocks noGrp="1"/>
          </p:cNvSpPr>
          <p:nvPr>
            <p:ph idx="1"/>
          </p:nvPr>
        </p:nvSpPr>
        <p:spPr>
          <a:xfrm>
            <a:off x="838200" y="1566545"/>
            <a:ext cx="10789920" cy="4453255"/>
          </a:xfrm>
        </p:spPr>
        <p:txBody>
          <a:bodyPr>
            <a:normAutofit/>
          </a:bodyPr>
          <a:lstStyle/>
          <a:p>
            <a:pPr marL="0" indent="0">
              <a:buNone/>
            </a:pPr>
            <a:r>
              <a:rPr lang="en-US" dirty="0"/>
              <a:t>There must be a written determination by the decision maker(s) that includes:</a:t>
            </a:r>
          </a:p>
          <a:p>
            <a:endParaRPr lang="en-US" sz="1400" dirty="0"/>
          </a:p>
          <a:p>
            <a:pPr marL="457200" lvl="1" indent="0">
              <a:buNone/>
            </a:pPr>
            <a:r>
              <a:rPr lang="en-US" sz="2800" dirty="0"/>
              <a:t>(A) the allegations potentially constituting sexual harassment;</a:t>
            </a:r>
          </a:p>
          <a:p>
            <a:pPr marL="457200" lvl="1" indent="0">
              <a:buNone/>
            </a:pPr>
            <a:r>
              <a:rPr lang="en-US" sz="2800" dirty="0"/>
              <a:t>(B) the procedural steps taken from the receipt of the formal complaint through the determination;</a:t>
            </a:r>
          </a:p>
          <a:p>
            <a:pPr marL="457200" lvl="1" indent="0">
              <a:buNone/>
            </a:pPr>
            <a:r>
              <a:rPr lang="en-US" sz="2800" dirty="0"/>
              <a:t>(C) findings of fact supporting the determination;</a:t>
            </a:r>
          </a:p>
          <a:p>
            <a:pPr marL="457200" lvl="1" indent="0">
              <a:buNone/>
            </a:pPr>
            <a:r>
              <a:rPr lang="en-US" sz="2800" dirty="0"/>
              <a:t>(D) conclusions regarding the school's code of conduct;</a:t>
            </a:r>
          </a:p>
          <a:p>
            <a:pPr marL="457200" lvl="1" indent="0">
              <a:buNone/>
            </a:pPr>
            <a:r>
              <a:rPr lang="en-US" sz="2800" dirty="0"/>
              <a:t>(E) a statement of, and rationale for, the result as to each allegation; </a:t>
            </a:r>
          </a:p>
          <a:p>
            <a:pPr marL="457200" lvl="1" indent="0">
              <a:buNone/>
            </a:pPr>
            <a:r>
              <a:rPr lang="en-US" sz="2800" dirty="0"/>
              <a:t>(F) procedures and bases for appeal</a:t>
            </a:r>
          </a:p>
          <a:p>
            <a:endParaRPr lang="en-US" dirty="0"/>
          </a:p>
        </p:txBody>
      </p:sp>
    </p:spTree>
    <p:extLst>
      <p:ext uri="{BB962C8B-B14F-4D97-AF65-F5344CB8AC3E}">
        <p14:creationId xmlns:p14="http://schemas.microsoft.com/office/powerpoint/2010/main" val="20754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a:t>
            </a:r>
          </a:p>
        </p:txBody>
      </p:sp>
      <p:sp>
        <p:nvSpPr>
          <p:cNvPr id="3" name="Content Placeholder 2"/>
          <p:cNvSpPr>
            <a:spLocks noGrp="1"/>
          </p:cNvSpPr>
          <p:nvPr>
            <p:ph idx="1"/>
          </p:nvPr>
        </p:nvSpPr>
        <p:spPr/>
        <p:txBody>
          <a:bodyPr/>
          <a:lstStyle/>
          <a:p>
            <a:r>
              <a:rPr lang="en-US" dirty="0"/>
              <a:t>Institutions must provide both parties equal opportunities to appeal.</a:t>
            </a:r>
          </a:p>
          <a:p>
            <a:endParaRPr lang="en-US" dirty="0"/>
          </a:p>
          <a:p>
            <a:r>
              <a:rPr lang="en-US" dirty="0"/>
              <a:t>Institutions must at a minimum allow appeals on three grounds: </a:t>
            </a:r>
          </a:p>
          <a:p>
            <a:endParaRPr lang="en-US" dirty="0"/>
          </a:p>
          <a:p>
            <a:pPr marL="971550" lvl="1" indent="-514350">
              <a:buFont typeface="+mj-lt"/>
              <a:buAutoNum type="arabicPeriod"/>
            </a:pPr>
            <a:r>
              <a:rPr lang="en-US" sz="2800" dirty="0"/>
              <a:t>procedural irregularity</a:t>
            </a:r>
          </a:p>
          <a:p>
            <a:pPr marL="971550" lvl="1" indent="-514350">
              <a:buFont typeface="+mj-lt"/>
              <a:buAutoNum type="arabicPeriod"/>
            </a:pPr>
            <a:r>
              <a:rPr lang="en-US" sz="2800" dirty="0"/>
              <a:t>new evidence</a:t>
            </a:r>
          </a:p>
          <a:p>
            <a:pPr marL="971550" lvl="1" indent="-514350">
              <a:buFont typeface="+mj-lt"/>
              <a:buAutoNum type="arabicPeriod"/>
            </a:pPr>
            <a:r>
              <a:rPr lang="en-US" sz="2800" dirty="0"/>
              <a:t>bias/conflict of interest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862" y="4001294"/>
            <a:ext cx="2910066" cy="2636520"/>
          </a:xfrm>
          <a:prstGeom prst="rect">
            <a:avLst/>
          </a:prstGeom>
        </p:spPr>
      </p:pic>
    </p:spTree>
    <p:extLst>
      <p:ext uri="{BB962C8B-B14F-4D97-AF65-F5344CB8AC3E}">
        <p14:creationId xmlns:p14="http://schemas.microsoft.com/office/powerpoint/2010/main" val="2207780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41418" y="920342"/>
            <a:ext cx="8218042" cy="2092069"/>
          </a:xfrm>
        </p:spPr>
        <p:txBody>
          <a:bodyPr>
            <a:noAutofit/>
          </a:bodyPr>
          <a:lstStyle>
            <a:defPPr>
              <a:defRPr kern="1200" smtId="4294967295"/>
            </a:defPPr>
          </a:lstStyle>
          <a:p>
            <a:r>
              <a:rPr lang="en-US" sz="6000" dirty="0">
                <a:latin typeface="Arial" panose="020B0604020202020204" pitchFamily="34" charset="0"/>
                <a:cs typeface="Arial" panose="020B0604020202020204" pitchFamily="34" charset="0"/>
              </a:rPr>
              <a:t>Training for the Hearing Process</a:t>
            </a:r>
            <a:endParaRPr lang="en-US" sz="8000" dirty="0">
              <a:solidFill>
                <a:schemeClr val="tx1"/>
              </a:solidFill>
              <a:effectLst>
                <a:outerShdw blurRad="50800" dist="38100" dir="2700000" algn="tl" rotWithShape="0">
                  <a:prstClr val="black">
                    <a:alpha val="95000"/>
                  </a:prstClr>
                </a:outerShdw>
              </a:effectLst>
              <a:latin typeface="+mn-lt"/>
            </a:endParaRPr>
          </a:p>
        </p:txBody>
      </p:sp>
      <p:sp>
        <p:nvSpPr>
          <p:cNvPr id="3" name="Subtitle 2"/>
          <p:cNvSpPr>
            <a:spLocks noGrp="1"/>
          </p:cNvSpPr>
          <p:nvPr>
            <p:ph type="subTitle" idx="1"/>
            <p:custDataLst>
              <p:tags r:id="rId2"/>
            </p:custDataLst>
          </p:nvPr>
        </p:nvSpPr>
        <p:spPr>
          <a:xfrm>
            <a:off x="1585797" y="3012411"/>
            <a:ext cx="8173663" cy="2139881"/>
          </a:xfrm>
        </p:spPr>
        <p:txBody>
          <a:bodyPr>
            <a:noAutofit/>
          </a:bodyPr>
          <a:lstStyle>
            <a:defPPr>
              <a:defRPr kern="1200" smtId="4294967295"/>
            </a:defPPr>
          </a:lstStyle>
          <a:p>
            <a:r>
              <a:rPr lang="en-US" sz="4000" cap="none" dirty="0">
                <a:latin typeface="Arial" panose="020B0604020202020204" pitchFamily="34" charset="0"/>
                <a:cs typeface="Arial" panose="020B0604020202020204" pitchFamily="34" charset="0"/>
              </a:rPr>
              <a:t>34 C.F.R. § 106.45(b)(1)(iii).</a:t>
            </a:r>
            <a:endParaRPr lang="en-US" sz="72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538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p:stCondLst>
                                    <p:cond delay="21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requirements</a:t>
            </a:r>
          </a:p>
        </p:txBody>
      </p:sp>
      <p:sp>
        <p:nvSpPr>
          <p:cNvPr id="3" name="Content Placeholder 2"/>
          <p:cNvSpPr>
            <a:spLocks noGrp="1"/>
          </p:cNvSpPr>
          <p:nvPr>
            <p:ph idx="1"/>
          </p:nvPr>
        </p:nvSpPr>
        <p:spPr/>
        <p:txBody>
          <a:bodyPr>
            <a:normAutofit/>
          </a:bodyPr>
          <a:lstStyle/>
          <a:p>
            <a:pPr marL="0" indent="0">
              <a:buNone/>
            </a:pPr>
            <a:r>
              <a:rPr lang="en-US" dirty="0"/>
              <a:t>Persons involved in the investigation, informal resolution, hearing process, or acting as an advisor must receive training on topics including: </a:t>
            </a:r>
          </a:p>
          <a:p>
            <a:pPr marL="0" indent="0">
              <a:buNone/>
            </a:pPr>
            <a:endParaRPr lang="en-US" dirty="0"/>
          </a:p>
          <a:p>
            <a:r>
              <a:rPr lang="en-US" dirty="0"/>
              <a:t>The definition of sexual harassment for Title IX purposes; </a:t>
            </a:r>
          </a:p>
          <a:p>
            <a:endParaRPr lang="en-US" dirty="0"/>
          </a:p>
          <a:p>
            <a:r>
              <a:rPr lang="en-US" dirty="0"/>
              <a:t>The scope of the institution’s education “program or activity” under Title IX; </a:t>
            </a:r>
          </a:p>
          <a:p>
            <a:endParaRPr lang="en-US" dirty="0"/>
          </a:p>
          <a:p>
            <a:endParaRPr lang="en-US" dirty="0"/>
          </a:p>
          <a:p>
            <a:endParaRPr lang="en-US" dirty="0"/>
          </a:p>
        </p:txBody>
      </p:sp>
    </p:spTree>
    <p:extLst>
      <p:ext uri="{BB962C8B-B14F-4D97-AF65-F5344CB8AC3E}">
        <p14:creationId xmlns:p14="http://schemas.microsoft.com/office/powerpoint/2010/main" val="3359788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requirements</a:t>
            </a:r>
          </a:p>
        </p:txBody>
      </p:sp>
      <p:sp>
        <p:nvSpPr>
          <p:cNvPr id="3" name="Content Placeholder 2"/>
          <p:cNvSpPr>
            <a:spLocks noGrp="1"/>
          </p:cNvSpPr>
          <p:nvPr>
            <p:ph idx="1"/>
          </p:nvPr>
        </p:nvSpPr>
        <p:spPr>
          <a:xfrm>
            <a:off x="838200" y="1490345"/>
            <a:ext cx="10515600" cy="4351338"/>
          </a:xfrm>
        </p:spPr>
        <p:txBody>
          <a:bodyPr>
            <a:normAutofit/>
          </a:bodyPr>
          <a:lstStyle/>
          <a:p>
            <a:pPr>
              <a:lnSpc>
                <a:spcPct val="100000"/>
              </a:lnSpc>
            </a:pPr>
            <a:r>
              <a:rPr lang="en-US" dirty="0"/>
              <a:t>How to conduct an investigation and grievance process, including </a:t>
            </a:r>
          </a:p>
          <a:p>
            <a:pPr lvl="1">
              <a:lnSpc>
                <a:spcPct val="100000"/>
              </a:lnSpc>
              <a:buFont typeface="Wingdings" panose="05000000000000000000" pitchFamily="2" charset="2"/>
              <a:buChar char="Ø"/>
            </a:pPr>
            <a:r>
              <a:rPr lang="en-US" dirty="0"/>
              <a:t>	</a:t>
            </a:r>
            <a:r>
              <a:rPr lang="en-US" sz="2800" dirty="0"/>
              <a:t>hearings</a:t>
            </a:r>
          </a:p>
          <a:p>
            <a:pPr lvl="1">
              <a:lnSpc>
                <a:spcPct val="100000"/>
              </a:lnSpc>
              <a:buFont typeface="Wingdings" panose="05000000000000000000" pitchFamily="2" charset="2"/>
              <a:buChar char="Ø"/>
            </a:pPr>
            <a:r>
              <a:rPr lang="en-US" sz="2800" dirty="0"/>
              <a:t>	appeals, and </a:t>
            </a:r>
          </a:p>
          <a:p>
            <a:pPr lvl="1">
              <a:lnSpc>
                <a:spcPct val="100000"/>
              </a:lnSpc>
              <a:buFont typeface="Wingdings" panose="05000000000000000000" pitchFamily="2" charset="2"/>
              <a:buChar char="Ø"/>
            </a:pPr>
            <a:r>
              <a:rPr lang="en-US" sz="2800" dirty="0"/>
              <a:t>	as applicable, the informal resolution process; </a:t>
            </a:r>
          </a:p>
          <a:p>
            <a:endParaRPr lang="en-US" dirty="0"/>
          </a:p>
          <a:p>
            <a:r>
              <a:rPr lang="en-US" dirty="0"/>
              <a:t>How to serve impartially including avoiding prejudgment of facts at issue, conflicts of interest, and bias; </a:t>
            </a:r>
          </a:p>
          <a:p>
            <a:endParaRPr lang="en-US" dirty="0"/>
          </a:p>
          <a:p>
            <a:endParaRPr lang="en-US" dirty="0"/>
          </a:p>
          <a:p>
            <a:endParaRPr lang="en-US" dirty="0"/>
          </a:p>
        </p:txBody>
      </p:sp>
    </p:spTree>
    <p:extLst>
      <p:ext uri="{BB962C8B-B14F-4D97-AF65-F5344CB8AC3E}">
        <p14:creationId xmlns:p14="http://schemas.microsoft.com/office/powerpoint/2010/main" val="777641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requirements</a:t>
            </a:r>
          </a:p>
        </p:txBody>
      </p:sp>
      <p:sp>
        <p:nvSpPr>
          <p:cNvPr id="3" name="Content Placeholder 2"/>
          <p:cNvSpPr>
            <a:spLocks noGrp="1"/>
          </p:cNvSpPr>
          <p:nvPr>
            <p:ph idx="1"/>
          </p:nvPr>
        </p:nvSpPr>
        <p:spPr/>
        <p:txBody>
          <a:bodyPr/>
          <a:lstStyle/>
          <a:p>
            <a:r>
              <a:rPr lang="en-US" dirty="0"/>
              <a:t>Hearing participants must be trained on and understand how to operate any technology to be used at a live hearing; </a:t>
            </a:r>
          </a:p>
          <a:p>
            <a:endParaRPr lang="en-US" dirty="0"/>
          </a:p>
          <a:p>
            <a:r>
              <a:rPr lang="en-US" dirty="0"/>
              <a:t>Issues of relevance of questions and evidence, including rape-shield limitations; </a:t>
            </a:r>
          </a:p>
          <a:p>
            <a:endParaRPr lang="en-US" dirty="0"/>
          </a:p>
          <a:p>
            <a:r>
              <a:rPr lang="en-US" dirty="0"/>
              <a:t>Issues of relevance to create an investigative report that fairly summarizes relevant evidence;</a:t>
            </a:r>
          </a:p>
          <a:p>
            <a:endParaRPr lang="en-US" dirty="0"/>
          </a:p>
        </p:txBody>
      </p:sp>
    </p:spTree>
    <p:extLst>
      <p:ext uri="{BB962C8B-B14F-4D97-AF65-F5344CB8AC3E}">
        <p14:creationId xmlns:p14="http://schemas.microsoft.com/office/powerpoint/2010/main" val="301314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242480" y="2004396"/>
            <a:ext cx="8218042" cy="1008015"/>
          </a:xfrm>
        </p:spPr>
        <p:txBody>
          <a:bodyPr>
            <a:noAutofit/>
          </a:bodyPr>
          <a:lstStyle>
            <a:defPPr>
              <a:defRPr kern="1200" smtId="4294967295"/>
            </a:defPPr>
          </a:lstStyle>
          <a:p>
            <a:r>
              <a:rPr lang="en-US" sz="6000" dirty="0">
                <a:solidFill>
                  <a:schemeClr val="tx1"/>
                </a:solidFill>
                <a:latin typeface="+mn-lt"/>
              </a:rPr>
              <a:t>Background on the New Rules</a:t>
            </a:r>
            <a:endParaRPr lang="en-US" sz="8000" dirty="0">
              <a:solidFill>
                <a:schemeClr val="tx1"/>
              </a:solidFill>
              <a:effectLst>
                <a:outerShdw blurRad="50800" dist="38100" dir="2700000" algn="tl" rotWithShape="0">
                  <a:prstClr val="black">
                    <a:alpha val="95000"/>
                  </a:prstClr>
                </a:outerShdw>
              </a:effectLst>
              <a:latin typeface="+mn-lt"/>
            </a:endParaRPr>
          </a:p>
        </p:txBody>
      </p:sp>
    </p:spTree>
    <p:extLst>
      <p:ext uri="{BB962C8B-B14F-4D97-AF65-F5344CB8AC3E}">
        <p14:creationId xmlns:p14="http://schemas.microsoft.com/office/powerpoint/2010/main" val="3198241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07465"/>
            <a:ext cx="10515600" cy="4351338"/>
          </a:xfrm>
        </p:spPr>
        <p:txBody>
          <a:bodyPr/>
          <a:lstStyle/>
          <a:p>
            <a:r>
              <a:rPr lang="en-US" dirty="0"/>
              <a:t>How to serve impartially, including by avoiding prejudgment of the facts at issue; and</a:t>
            </a:r>
          </a:p>
          <a:p>
            <a:endParaRPr lang="en-US" dirty="0"/>
          </a:p>
          <a:p>
            <a:r>
              <a:rPr lang="en-US" dirty="0"/>
              <a:t>That there is a presumption that the respondent is not responsible for the alleged conduct</a:t>
            </a:r>
          </a:p>
          <a:p>
            <a:endParaRPr lang="en-US" dirty="0"/>
          </a:p>
          <a:p>
            <a:r>
              <a:rPr lang="en-US" dirty="0"/>
              <a:t>Training materials must not rely on sex stereotypes and must promote impartial investigations and adjudications.</a:t>
            </a:r>
          </a:p>
        </p:txBody>
      </p:sp>
    </p:spTree>
    <p:extLst>
      <p:ext uri="{BB962C8B-B14F-4D97-AF65-F5344CB8AC3E}">
        <p14:creationId xmlns:p14="http://schemas.microsoft.com/office/powerpoint/2010/main" val="2454202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1094105"/>
            <a:ext cx="10515600" cy="4351338"/>
          </a:xfrm>
        </p:spPr>
        <p:txBody>
          <a:bodyPr>
            <a:normAutofit lnSpcReduction="10000"/>
          </a:bodyPr>
          <a:lstStyle/>
          <a:p>
            <a:r>
              <a:rPr lang="en-US" dirty="0"/>
              <a:t>The new regulations also require that all training provided by the Title IX coordinator be “gender neutral,” and free of any “sex bias” or “sex stereotyping.” </a:t>
            </a:r>
          </a:p>
          <a:p>
            <a:endParaRPr lang="en-US" dirty="0"/>
          </a:p>
          <a:p>
            <a:r>
              <a:rPr lang="en-US" dirty="0"/>
              <a:t>The new rules reject the view that investigators and decision-makers should “believe the victim” or use “trauma-informed” training that “requires them to disregard inconsistencies in complainants’ stories.” </a:t>
            </a:r>
          </a:p>
          <a:p>
            <a:endParaRPr lang="en-US" dirty="0"/>
          </a:p>
          <a:p>
            <a:r>
              <a:rPr lang="en-US" dirty="0"/>
              <a:t>According to the new rules, complainants should not be considered any more credible than respondents.</a:t>
            </a:r>
          </a:p>
        </p:txBody>
      </p:sp>
    </p:spTree>
    <p:extLst>
      <p:ext uri="{BB962C8B-B14F-4D97-AF65-F5344CB8AC3E}">
        <p14:creationId xmlns:p14="http://schemas.microsoft.com/office/powerpoint/2010/main" val="3399653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63607" y="1880462"/>
            <a:ext cx="8451250" cy="2092069"/>
          </a:xfrm>
        </p:spPr>
        <p:txBody>
          <a:bodyPr>
            <a:noAutofit/>
          </a:bodyPr>
          <a:lstStyle>
            <a:defPPr>
              <a:defRPr kern="1200" smtId="4294967295"/>
            </a:defPPr>
          </a:lstStyle>
          <a:p>
            <a:r>
              <a:rPr lang="en-US" sz="4000" dirty="0"/>
              <a:t>Selection and Training of Advisors (for cross examinations) and Hearing Officers; Preparation When Attorneys are Involved.</a:t>
            </a:r>
          </a:p>
        </p:txBody>
      </p:sp>
    </p:spTree>
    <p:extLst>
      <p:ext uri="{BB962C8B-B14F-4D97-AF65-F5344CB8AC3E}">
        <p14:creationId xmlns:p14="http://schemas.microsoft.com/office/powerpoint/2010/main" val="669259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1094105"/>
            <a:ext cx="10515600" cy="4351338"/>
          </a:xfrm>
        </p:spPr>
        <p:txBody>
          <a:bodyPr>
            <a:normAutofit/>
          </a:bodyPr>
          <a:lstStyle/>
          <a:p>
            <a:r>
              <a:rPr lang="en-US" dirty="0"/>
              <a:t>Determine whether hearing advisors are going to be external contractors, employees, or a combination of both.</a:t>
            </a:r>
          </a:p>
          <a:p>
            <a:endParaRPr lang="en-US" dirty="0"/>
          </a:p>
          <a:p>
            <a:r>
              <a:rPr lang="en-US" dirty="0"/>
              <a:t>If external, will the school retain attorneys?</a:t>
            </a:r>
          </a:p>
          <a:p>
            <a:endParaRPr lang="en-US" dirty="0"/>
          </a:p>
          <a:p>
            <a:r>
              <a:rPr lang="en-US" dirty="0"/>
              <a:t>Does the school want to provide its own training or hire trainers for adjudicators, advisors, and mediators/persons involved in ADR?</a:t>
            </a:r>
          </a:p>
          <a:p>
            <a:endParaRPr lang="en-US" dirty="0"/>
          </a:p>
          <a:p>
            <a:r>
              <a:rPr lang="en-US" dirty="0"/>
              <a:t>Who will advise the decision makers?</a:t>
            </a:r>
          </a:p>
        </p:txBody>
      </p:sp>
    </p:spTree>
    <p:extLst>
      <p:ext uri="{BB962C8B-B14F-4D97-AF65-F5344CB8AC3E}">
        <p14:creationId xmlns:p14="http://schemas.microsoft.com/office/powerpoint/2010/main" val="1232448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229" y="268967"/>
            <a:ext cx="10515600" cy="5576662"/>
          </a:xfrm>
        </p:spPr>
        <p:txBody>
          <a:bodyPr>
            <a:normAutofit fontScale="62500" lnSpcReduction="20000"/>
          </a:bodyPr>
          <a:lstStyle/>
          <a:p>
            <a:endParaRPr lang="en-US" sz="5100" dirty="0"/>
          </a:p>
          <a:p>
            <a:pPr marL="0" indent="0">
              <a:buNone/>
            </a:pPr>
            <a:r>
              <a:rPr lang="en-US" sz="5100" dirty="0"/>
              <a:t>An advisor can be:</a:t>
            </a:r>
          </a:p>
          <a:p>
            <a:endParaRPr lang="en-US" sz="5100" dirty="0"/>
          </a:p>
          <a:p>
            <a:pPr lvl="1"/>
            <a:r>
              <a:rPr lang="en-US" sz="4700" dirty="0"/>
              <a:t>A parent</a:t>
            </a:r>
          </a:p>
          <a:p>
            <a:pPr lvl="1"/>
            <a:r>
              <a:rPr lang="en-US" sz="4700" dirty="0"/>
              <a:t>A friend</a:t>
            </a:r>
          </a:p>
          <a:p>
            <a:pPr lvl="1"/>
            <a:r>
              <a:rPr lang="en-US" sz="4700" dirty="0"/>
              <a:t>A trusted faculty or staff member</a:t>
            </a:r>
          </a:p>
          <a:p>
            <a:pPr lvl="1"/>
            <a:r>
              <a:rPr lang="en-US" sz="4700" dirty="0"/>
              <a:t>A counselor</a:t>
            </a:r>
          </a:p>
          <a:p>
            <a:pPr lvl="1"/>
            <a:r>
              <a:rPr lang="en-US" sz="4700" dirty="0"/>
              <a:t>An attorney</a:t>
            </a:r>
          </a:p>
          <a:p>
            <a:endParaRPr lang="en-US" sz="5100" dirty="0"/>
          </a:p>
          <a:p>
            <a:r>
              <a:rPr lang="en-US" sz="5100" dirty="0"/>
              <a:t>An advisor cannot be:</a:t>
            </a:r>
          </a:p>
          <a:p>
            <a:endParaRPr lang="en-US" sz="5100" dirty="0"/>
          </a:p>
          <a:p>
            <a:pPr lvl="1"/>
            <a:r>
              <a:rPr lang="en-US" sz="4700" dirty="0"/>
              <a:t>A witness</a:t>
            </a:r>
          </a:p>
          <a:p>
            <a:pPr lvl="1"/>
            <a:r>
              <a:rPr lang="en-US" sz="4700" dirty="0"/>
              <a:t>Someone who may influence the party’s account</a:t>
            </a:r>
          </a:p>
          <a:p>
            <a:endParaRPr lang="en-US" dirty="0"/>
          </a:p>
        </p:txBody>
      </p:sp>
    </p:spTree>
    <p:extLst>
      <p:ext uri="{BB962C8B-B14F-4D97-AF65-F5344CB8AC3E}">
        <p14:creationId xmlns:p14="http://schemas.microsoft.com/office/powerpoint/2010/main" val="1010510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139825"/>
            <a:ext cx="10515600" cy="4351338"/>
          </a:xfrm>
        </p:spPr>
        <p:txBody>
          <a:bodyPr>
            <a:normAutofit fontScale="92500"/>
          </a:bodyPr>
          <a:lstStyle/>
          <a:p>
            <a:endParaRPr lang="en-US" dirty="0"/>
          </a:p>
          <a:p>
            <a:r>
              <a:rPr lang="en-US" dirty="0"/>
              <a:t>Only the advisor can attend the hearing with the parties, unless someone else is required to attend by law</a:t>
            </a:r>
          </a:p>
          <a:p>
            <a:endParaRPr lang="en-US" dirty="0"/>
          </a:p>
          <a:p>
            <a:r>
              <a:rPr lang="en-US" dirty="0"/>
              <a:t>An advisor can appear even if the party they are advising does not appear</a:t>
            </a:r>
          </a:p>
          <a:p>
            <a:endParaRPr lang="en-US" dirty="0"/>
          </a:p>
          <a:p>
            <a:r>
              <a:rPr lang="en-US" dirty="0"/>
              <a:t>If an advisor and party do not appear, </a:t>
            </a:r>
            <a:r>
              <a:rPr lang="en-US" dirty="0">
                <a:solidFill>
                  <a:srgbClr val="C00000"/>
                </a:solidFill>
              </a:rPr>
              <a:t>another</a:t>
            </a:r>
            <a:r>
              <a:rPr lang="en-US" dirty="0"/>
              <a:t> provided advisor must still cross-examine the other appearing party, resulting in consideration of the appearing party’s statement </a:t>
            </a:r>
            <a:r>
              <a:rPr lang="en-US" i="1" dirty="0"/>
              <a:t>(without any inference being drawn based on the non-appearance)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8771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when attorneys are involved?</a:t>
            </a:r>
          </a:p>
        </p:txBody>
      </p:sp>
      <p:sp>
        <p:nvSpPr>
          <p:cNvPr id="3" name="Content Placeholder 2"/>
          <p:cNvSpPr>
            <a:spLocks noGrp="1"/>
          </p:cNvSpPr>
          <p:nvPr>
            <p:ph idx="1"/>
          </p:nvPr>
        </p:nvSpPr>
        <p:spPr/>
        <p:txBody>
          <a:bodyPr>
            <a:normAutofit fontScale="25000" lnSpcReduction="20000"/>
          </a:bodyPr>
          <a:lstStyle/>
          <a:p>
            <a:r>
              <a:rPr lang="en-US" sz="11200" dirty="0"/>
              <a:t>Have your own lawyer to provide advice.</a:t>
            </a:r>
          </a:p>
          <a:p>
            <a:endParaRPr lang="en-US" sz="4800" dirty="0"/>
          </a:p>
          <a:p>
            <a:endParaRPr lang="en-US" sz="4800" dirty="0"/>
          </a:p>
          <a:p>
            <a:r>
              <a:rPr lang="en-US" sz="11200" dirty="0"/>
              <a:t>Cross examination/written cross questions must be relevant; if not, the decisionmaker/hearing officer can exclude them, but must say why on the record</a:t>
            </a:r>
          </a:p>
          <a:p>
            <a:endParaRPr lang="en-US" sz="11200" dirty="0"/>
          </a:p>
          <a:p>
            <a:r>
              <a:rPr lang="en-US" sz="11200" dirty="0"/>
              <a:t>It is up to the decisionmaker/hearing officer, not the advisor, to decide if a question is relevant</a:t>
            </a:r>
          </a:p>
          <a:p>
            <a:endParaRPr lang="en-US" sz="11200" dirty="0"/>
          </a:p>
          <a:p>
            <a:r>
              <a:rPr lang="en-US" sz="11200" dirty="0"/>
              <a:t>However, an attorney can help with articulating the reason for the decision.</a:t>
            </a:r>
          </a:p>
          <a:p>
            <a:endParaRPr lang="en-US" sz="4800" dirty="0"/>
          </a:p>
          <a:p>
            <a:endParaRPr lang="en-US" sz="4800" dirty="0"/>
          </a:p>
          <a:p>
            <a:endParaRPr lang="en-US" sz="4800" dirty="0"/>
          </a:p>
          <a:p>
            <a:endParaRPr lang="en-US" sz="4800" dirty="0"/>
          </a:p>
          <a:p>
            <a:endParaRPr lang="en-US" sz="4800" dirty="0"/>
          </a:p>
          <a:p>
            <a:endParaRPr lang="en-US" dirty="0"/>
          </a:p>
        </p:txBody>
      </p:sp>
    </p:spTree>
    <p:extLst>
      <p:ext uri="{BB962C8B-B14F-4D97-AF65-F5344CB8AC3E}">
        <p14:creationId xmlns:p14="http://schemas.microsoft.com/office/powerpoint/2010/main" val="2665090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41418" y="920342"/>
            <a:ext cx="8218042" cy="2092069"/>
          </a:xfrm>
        </p:spPr>
        <p:txBody>
          <a:bodyPr>
            <a:noAutofit/>
          </a:bodyPr>
          <a:lstStyle>
            <a:defPPr>
              <a:defRPr kern="1200" smtId="4294967295"/>
            </a:defPPr>
          </a:lstStyle>
          <a:p>
            <a:r>
              <a:rPr lang="en-US" sz="6000" dirty="0">
                <a:latin typeface="Arial" panose="020B0604020202020204" pitchFamily="34" charset="0"/>
                <a:cs typeface="Arial" panose="020B0604020202020204" pitchFamily="34" charset="0"/>
              </a:rPr>
              <a:t>Informal Resolution</a:t>
            </a:r>
            <a:endParaRPr lang="en-US" sz="8000" dirty="0">
              <a:solidFill>
                <a:schemeClr val="tx1"/>
              </a:solidFill>
              <a:effectLst>
                <a:outerShdw blurRad="50800" dist="38100" dir="2700000" algn="tl" rotWithShape="0">
                  <a:prstClr val="black">
                    <a:alpha val="95000"/>
                  </a:prstClr>
                </a:outerShdw>
              </a:effectLst>
              <a:latin typeface="+mn-lt"/>
            </a:endParaRPr>
          </a:p>
        </p:txBody>
      </p:sp>
      <p:sp>
        <p:nvSpPr>
          <p:cNvPr id="3" name="Subtitle 2"/>
          <p:cNvSpPr>
            <a:spLocks noGrp="1"/>
          </p:cNvSpPr>
          <p:nvPr>
            <p:ph type="subTitle" idx="1"/>
            <p:custDataLst>
              <p:tags r:id="rId2"/>
            </p:custDataLst>
          </p:nvPr>
        </p:nvSpPr>
        <p:spPr>
          <a:xfrm>
            <a:off x="1585797" y="3012411"/>
            <a:ext cx="8173663" cy="2139881"/>
          </a:xfrm>
        </p:spPr>
        <p:txBody>
          <a:bodyPr>
            <a:noAutofit/>
          </a:bodyPr>
          <a:lstStyle>
            <a:defPPr>
              <a:defRPr kern="1200" smtId="4294967295"/>
            </a:defPPr>
          </a:lstStyle>
          <a:p>
            <a:endParaRPr lang="en-US" sz="4400" dirty="0">
              <a:latin typeface="Arial Narrow" pitchFamily="34" charset="0"/>
            </a:endParaRPr>
          </a:p>
        </p:txBody>
      </p:sp>
    </p:spTree>
    <p:extLst>
      <p:ext uri="{BB962C8B-B14F-4D97-AF65-F5344CB8AC3E}">
        <p14:creationId xmlns:p14="http://schemas.microsoft.com/office/powerpoint/2010/main" val="45900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nodePh="1">
                                  <p:stCondLst>
                                    <p:cond delay="210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normAutofit/>
          </a:bodyPr>
          <a:lstStyle/>
          <a:p>
            <a:r>
              <a:rPr lang="en-US" dirty="0"/>
              <a:t>The new rules permit the use of informal resolution processes, such as mediation, provided that both parties voluntarily consent in writing.</a:t>
            </a:r>
          </a:p>
          <a:p>
            <a:endParaRPr lang="en-US" dirty="0"/>
          </a:p>
          <a:p>
            <a:r>
              <a:rPr lang="en-US" dirty="0"/>
              <a:t>schools may offer informal resolution processes as alternatives to a full investigation and adjudication of the formal complaint, </a:t>
            </a:r>
          </a:p>
          <a:p>
            <a:endParaRPr lang="en-US" dirty="0"/>
          </a:p>
          <a:p>
            <a:r>
              <a:rPr lang="en-US" dirty="0"/>
              <a:t> However, informal resolution is </a:t>
            </a:r>
            <a:r>
              <a:rPr lang="en-US" dirty="0">
                <a:solidFill>
                  <a:srgbClr val="C00000"/>
                </a:solidFill>
              </a:rPr>
              <a:t>prohibited</a:t>
            </a:r>
            <a:r>
              <a:rPr lang="en-US" dirty="0"/>
              <a:t> for student complaints against employees.</a:t>
            </a:r>
          </a:p>
          <a:p>
            <a:endParaRPr lang="en-US" dirty="0"/>
          </a:p>
        </p:txBody>
      </p:sp>
    </p:spTree>
    <p:extLst>
      <p:ext uri="{BB962C8B-B14F-4D97-AF65-F5344CB8AC3E}">
        <p14:creationId xmlns:p14="http://schemas.microsoft.com/office/powerpoint/2010/main" val="2700091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1746"/>
            <a:ext cx="10515600" cy="4351338"/>
          </a:xfrm>
        </p:spPr>
        <p:txBody>
          <a:bodyPr>
            <a:normAutofit/>
          </a:bodyPr>
          <a:lstStyle/>
          <a:p>
            <a:r>
              <a:rPr lang="en-US" dirty="0"/>
              <a:t>There are varying models of informal resolution that a school may choose to offer.  For example:</a:t>
            </a:r>
          </a:p>
          <a:p>
            <a:endParaRPr lang="en-US" dirty="0"/>
          </a:p>
          <a:p>
            <a:r>
              <a:rPr lang="en-US" dirty="0"/>
              <a:t>A </a:t>
            </a:r>
            <a:r>
              <a:rPr lang="en-US" dirty="0">
                <a:solidFill>
                  <a:srgbClr val="0000FF"/>
                </a:solidFill>
              </a:rPr>
              <a:t>mediation model </a:t>
            </a:r>
            <a:r>
              <a:rPr lang="en-US" dirty="0"/>
              <a:t>may result in a mutually agreed upon resolution to the situation without the respondent admitting responsibility. </a:t>
            </a:r>
          </a:p>
          <a:p>
            <a:endParaRPr lang="en-US" dirty="0"/>
          </a:p>
          <a:p>
            <a:r>
              <a:rPr lang="en-US" dirty="0"/>
              <a:t>By contrast,  a </a:t>
            </a:r>
            <a:r>
              <a:rPr lang="en-US" dirty="0">
                <a:solidFill>
                  <a:srgbClr val="0000FF"/>
                </a:solidFill>
              </a:rPr>
              <a:t>restorative justice model </a:t>
            </a:r>
            <a:r>
              <a:rPr lang="en-US" dirty="0"/>
              <a:t>may reach a mutual resolution that involves the respondent admitting responsibility.</a:t>
            </a:r>
          </a:p>
        </p:txBody>
      </p:sp>
    </p:spTree>
    <p:extLst>
      <p:ext uri="{BB962C8B-B14F-4D97-AF65-F5344CB8AC3E}">
        <p14:creationId xmlns:p14="http://schemas.microsoft.com/office/powerpoint/2010/main" val="182030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7906"/>
            <a:ext cx="10515600" cy="5220494"/>
          </a:xfrm>
        </p:spPr>
        <p:txBody>
          <a:bodyPr>
            <a:normAutofit/>
          </a:bodyPr>
          <a:lstStyle/>
          <a:p>
            <a:r>
              <a:rPr lang="en-US" sz="3200" dirty="0"/>
              <a:t>The 2016 Republican platform devoted an entire section to Title IX, charging that the Obama administration’s “distortion of Title IX to micromanage the way colleges and universities deal with allegations of abuse contravenes our country’s legal traditions and must be halted.” </a:t>
            </a:r>
          </a:p>
          <a:p>
            <a:endParaRPr lang="en-US" sz="3200" dirty="0"/>
          </a:p>
          <a:p>
            <a:r>
              <a:rPr lang="en-US" sz="3200" dirty="0"/>
              <a:t>In a tweet, former secretaries of Education Arne Duncan and John King argued that the regulations “unnecessarily burden victims and deepen trauma for students by increasing the chance of victims being exposed to their accused assailants.” </a:t>
            </a:r>
          </a:p>
        </p:txBody>
      </p:sp>
    </p:spTree>
    <p:extLst>
      <p:ext uri="{BB962C8B-B14F-4D97-AF65-F5344CB8AC3E}">
        <p14:creationId xmlns:p14="http://schemas.microsoft.com/office/powerpoint/2010/main" val="1091228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Individuals mediating or facilitating informal resolution must be free from conflicts of interest, bias, and trained to serve impartially.</a:t>
            </a:r>
          </a:p>
          <a:p>
            <a:endParaRPr lang="en-US" dirty="0"/>
          </a:p>
          <a:p>
            <a:r>
              <a:rPr lang="en-US" dirty="0"/>
              <a:t>Informal resolution processes must have a reasonably prompt time frame.</a:t>
            </a:r>
          </a:p>
          <a:p>
            <a:endParaRPr lang="en-US" dirty="0"/>
          </a:p>
          <a:p>
            <a:r>
              <a:rPr lang="en-US" dirty="0"/>
              <a:t>The initial written notice of allegations sent to both parties must include information about any informal resolution processes the school has chosen to make.</a:t>
            </a:r>
          </a:p>
        </p:txBody>
      </p:sp>
    </p:spTree>
    <p:extLst>
      <p:ext uri="{BB962C8B-B14F-4D97-AF65-F5344CB8AC3E}">
        <p14:creationId xmlns:p14="http://schemas.microsoft.com/office/powerpoint/2010/main" val="3332019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609600"/>
            <a:ext cx="10515600" cy="5486400"/>
          </a:xfrm>
        </p:spPr>
        <p:txBody>
          <a:bodyPr>
            <a:normAutofit lnSpcReduction="10000"/>
          </a:bodyPr>
          <a:lstStyle/>
          <a:p>
            <a:r>
              <a:rPr lang="en-US" dirty="0"/>
              <a:t>Schools cannot require students or employees to use informal resolution as a condition of enrollment or employment or enjoyment of any other right.</a:t>
            </a:r>
          </a:p>
          <a:p>
            <a:endParaRPr lang="en-US" dirty="0"/>
          </a:p>
          <a:p>
            <a:r>
              <a:rPr lang="en-US" dirty="0"/>
              <a:t>Schools are explicitly prohibited from requiring the parties to participate in an informal resolution process. </a:t>
            </a:r>
          </a:p>
          <a:p>
            <a:endParaRPr lang="en-US" dirty="0"/>
          </a:p>
          <a:p>
            <a:r>
              <a:rPr lang="en-US" dirty="0"/>
              <a:t>A school may not offer informal resolution unless a formal complaint is filed</a:t>
            </a:r>
          </a:p>
          <a:p>
            <a:endParaRPr lang="en-US" dirty="0"/>
          </a:p>
          <a:p>
            <a:r>
              <a:rPr lang="en-US" dirty="0"/>
              <a:t>Either party has the right to withdraw from informal resolution and resume a grievance process at any time before agreeing to a resolution.</a:t>
            </a:r>
          </a:p>
        </p:txBody>
      </p:sp>
    </p:spTree>
    <p:extLst>
      <p:ext uri="{BB962C8B-B14F-4D97-AF65-F5344CB8AC3E}">
        <p14:creationId xmlns:p14="http://schemas.microsoft.com/office/powerpoint/2010/main" val="1226816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Informal resolution does not equal no sanction.</a:t>
            </a:r>
          </a:p>
          <a:p>
            <a:endParaRPr lang="en-US" dirty="0"/>
          </a:p>
          <a:p>
            <a:r>
              <a:rPr lang="en-US" dirty="0"/>
              <a:t>Expulsion can be a sanction proposed as part of an informal resolution process, as can lesser sanctions.</a:t>
            </a:r>
          </a:p>
          <a:p>
            <a:endParaRPr lang="en-US" dirty="0"/>
          </a:p>
          <a:p>
            <a:r>
              <a:rPr lang="en-US" dirty="0"/>
              <a:t>Whatever the sanction, it can only be imposed if both parties agree to it as a part of the resolution.</a:t>
            </a:r>
          </a:p>
        </p:txBody>
      </p:sp>
    </p:spTree>
    <p:extLst>
      <p:ext uri="{BB962C8B-B14F-4D97-AF65-F5344CB8AC3E}">
        <p14:creationId xmlns:p14="http://schemas.microsoft.com/office/powerpoint/2010/main" val="2770179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Provisions</a:t>
            </a:r>
          </a:p>
        </p:txBody>
      </p:sp>
      <p:sp>
        <p:nvSpPr>
          <p:cNvPr id="3" name="Content Placeholder 2"/>
          <p:cNvSpPr>
            <a:spLocks noGrp="1"/>
          </p:cNvSpPr>
          <p:nvPr>
            <p:ph idx="1"/>
          </p:nvPr>
        </p:nvSpPr>
        <p:spPr/>
        <p:txBody>
          <a:bodyPr>
            <a:normAutofit/>
          </a:bodyPr>
          <a:lstStyle/>
          <a:p>
            <a:r>
              <a:rPr lang="en-US" dirty="0"/>
              <a:t>Informal resolution agreements can contain confidentiality requirements.</a:t>
            </a:r>
          </a:p>
          <a:p>
            <a:endParaRPr lang="en-US" dirty="0"/>
          </a:p>
          <a:p>
            <a:r>
              <a:rPr lang="en-US" dirty="0"/>
              <a:t>The final regulations include “robust disclosure requirements” to ensure that parties are fully aware of the consequences of choosing informal resolution, including the records that will be maintained or that could or could not be shared, and the possibility of confidentiality requirements as a condition of entering into a final agreement.</a:t>
            </a:r>
          </a:p>
        </p:txBody>
      </p:sp>
    </p:spTree>
    <p:extLst>
      <p:ext uri="{BB962C8B-B14F-4D97-AF65-F5344CB8AC3E}">
        <p14:creationId xmlns:p14="http://schemas.microsoft.com/office/powerpoint/2010/main" val="3748152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41418" y="920342"/>
            <a:ext cx="8218042" cy="2092069"/>
          </a:xfrm>
        </p:spPr>
        <p:txBody>
          <a:bodyPr>
            <a:noAutofit/>
          </a:bodyPr>
          <a:lstStyle>
            <a:defPPr>
              <a:defRPr kern="1200" smtId="4294967295"/>
            </a:defPPr>
          </a:lstStyle>
          <a:p>
            <a:r>
              <a:rPr lang="en-US" sz="6000" dirty="0">
                <a:latin typeface="Arial" panose="020B0604020202020204" pitchFamily="34" charset="0"/>
                <a:cs typeface="Arial" panose="020B0604020202020204" pitchFamily="34" charset="0"/>
              </a:rPr>
              <a:t>Questions?</a:t>
            </a:r>
            <a:endParaRPr lang="en-US" sz="8000" dirty="0">
              <a:solidFill>
                <a:schemeClr val="tx1"/>
              </a:solidFill>
              <a:effectLst>
                <a:outerShdw blurRad="50800" dist="38100" dir="2700000" algn="tl" rotWithShape="0">
                  <a:prstClr val="black">
                    <a:alpha val="95000"/>
                  </a:prstClr>
                </a:outerShdw>
              </a:effectLst>
              <a:latin typeface="+mn-lt"/>
            </a:endParaRPr>
          </a:p>
        </p:txBody>
      </p:sp>
      <p:sp>
        <p:nvSpPr>
          <p:cNvPr id="3" name="Subtitle 2"/>
          <p:cNvSpPr>
            <a:spLocks noGrp="1"/>
          </p:cNvSpPr>
          <p:nvPr>
            <p:ph type="subTitle" idx="1"/>
            <p:custDataLst>
              <p:tags r:id="rId2"/>
            </p:custDataLst>
          </p:nvPr>
        </p:nvSpPr>
        <p:spPr>
          <a:xfrm>
            <a:off x="1585797" y="3012411"/>
            <a:ext cx="8173663" cy="2139881"/>
          </a:xfrm>
        </p:spPr>
        <p:txBody>
          <a:bodyPr>
            <a:noAutofit/>
          </a:bodyPr>
          <a:lstStyle>
            <a:defPPr>
              <a:defRPr kern="1200" smtId="4294967295"/>
            </a:defPPr>
          </a:lstStyle>
          <a:p>
            <a:endParaRPr lang="en-US" sz="4400" dirty="0">
              <a:latin typeface="Arial Narrow" pitchFamily="34" charset="0"/>
            </a:endParaRPr>
          </a:p>
        </p:txBody>
      </p:sp>
    </p:spTree>
    <p:extLst>
      <p:ext uri="{BB962C8B-B14F-4D97-AF65-F5344CB8AC3E}">
        <p14:creationId xmlns:p14="http://schemas.microsoft.com/office/powerpoint/2010/main" val="153407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nodePh="1">
                                  <p:stCondLst>
                                    <p:cond delay="210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Presenter:</a:t>
            </a:r>
            <a:r>
              <a:rPr lang="en-US" dirty="0"/>
              <a:t>         </a:t>
            </a:r>
            <a:r>
              <a:rPr lang="en-US" sz="2700" b="1" dirty="0"/>
              <a:t>Lisa Karen Atkins, Shareholder, Ogletree Deakins</a:t>
            </a:r>
            <a:br>
              <a:rPr lang="en-US" sz="2700" b="1" dirty="0"/>
            </a:br>
            <a:r>
              <a:rPr lang="en-US" sz="2700" b="1" dirty="0"/>
              <a:t>                                              </a:t>
            </a:r>
            <a:r>
              <a:rPr lang="en-US" sz="2700" b="1" dirty="0">
                <a:hlinkClick r:id="rId3"/>
              </a:rPr>
              <a:t>Lisa.Atkins@Ogletree.com</a:t>
            </a:r>
            <a:r>
              <a:rPr lang="en-US" sz="2700" b="1" dirty="0"/>
              <a:t>, 205=986-1017 (Direct line)</a:t>
            </a:r>
            <a:br>
              <a:rPr lang="en-US" sz="2700" dirty="0"/>
            </a:br>
            <a:r>
              <a:rPr lang="en-US" dirty="0"/>
              <a:t>  </a:t>
            </a:r>
          </a:p>
        </p:txBody>
      </p:sp>
      <p:sp>
        <p:nvSpPr>
          <p:cNvPr id="3" name="Content Placeholder 2"/>
          <p:cNvSpPr>
            <a:spLocks noGrp="1"/>
          </p:cNvSpPr>
          <p:nvPr>
            <p:ph idx="1"/>
          </p:nvPr>
        </p:nvSpPr>
        <p:spPr>
          <a:xfrm>
            <a:off x="838200" y="1598296"/>
            <a:ext cx="10789920" cy="4665344"/>
          </a:xfrm>
        </p:spPr>
        <p:txBody>
          <a:bodyPr>
            <a:normAutofit fontScale="85000" lnSpcReduction="10000"/>
          </a:bodyPr>
          <a:lstStyle/>
          <a:p>
            <a:pPr marL="0" indent="0">
              <a:buNone/>
            </a:pPr>
            <a:r>
              <a:rPr lang="en-US" dirty="0"/>
              <a:t>Lisa Karen Atkins has over 25 years’ experience as legal counsel providing litigation defense,  client counseling, and day-to-day legal advice to public and private colleges and universities, university boards, multi-campus systems, academic medical centers, clinical affiliates,  vocational schools, private employers who partner with public and private institutions, clinical practicum programs, and internship, cooperative education (classroom-based education combined with practical work experience), and apprenticeship programs. She is co-lead and co-founder of the Ogletree Deakins Higher Education Practice Group and has served as general counsel for a mid-major, division I, Carnegie-classified doctoral/high research, land-grant university; as associate general counsel for the sixth-largest higher education system in the United States; and as an assistant general counsel for a major, division I, doctoral/very high research land-grant University and multi-campus system. She is also a former University Chief of Staff and a former Assistant Attorney General, a role in which she successfully defended numerous lawsuits against public higher education institutions, board members, officers, faculty, and staff.</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3236277" y="544830"/>
            <a:ext cx="537845" cy="721995"/>
          </a:xfrm>
          <a:prstGeom prst="rect">
            <a:avLst/>
          </a:prstGeom>
        </p:spPr>
      </p:pic>
    </p:spTree>
    <p:extLst>
      <p:ext uri="{BB962C8B-B14F-4D97-AF65-F5344CB8AC3E}">
        <p14:creationId xmlns:p14="http://schemas.microsoft.com/office/powerpoint/2010/main" val="266455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Date – August 14, 2020</a:t>
            </a:r>
          </a:p>
        </p:txBody>
      </p:sp>
      <p:sp>
        <p:nvSpPr>
          <p:cNvPr id="3" name="Content Placeholder 2"/>
          <p:cNvSpPr>
            <a:spLocks noGrp="1"/>
          </p:cNvSpPr>
          <p:nvPr>
            <p:ph idx="1"/>
          </p:nvPr>
        </p:nvSpPr>
        <p:spPr>
          <a:xfrm>
            <a:off x="838200" y="1825625"/>
            <a:ext cx="9936480" cy="4351338"/>
          </a:xfrm>
        </p:spPr>
        <p:txBody>
          <a:bodyPr>
            <a:normAutofit lnSpcReduction="10000"/>
          </a:bodyPr>
          <a:lstStyle/>
          <a:p>
            <a:pPr marL="0" indent="0">
              <a:buNone/>
            </a:pPr>
            <a:r>
              <a:rPr lang="en-US" dirty="0"/>
              <a:t>Four lawsuits have been filed against Department of Education to stay implementation of the new Title IX regulations.</a:t>
            </a:r>
          </a:p>
          <a:p>
            <a:pPr marL="0" indent="0">
              <a:buNone/>
            </a:pPr>
            <a:endParaRPr lang="en-US" dirty="0"/>
          </a:p>
          <a:p>
            <a:pPr marL="0" indent="0">
              <a:buNone/>
            </a:pPr>
            <a:r>
              <a:rPr lang="en-US" dirty="0"/>
              <a:t>The American Council on Education (ACE) and more than 24 other higher education associations have asked the Education Department for more time to restructure campus policies and procedures. </a:t>
            </a:r>
          </a:p>
          <a:p>
            <a:pPr marL="0" indent="0">
              <a:buNone/>
            </a:pPr>
            <a:endParaRPr lang="en-US" dirty="0"/>
          </a:p>
          <a:p>
            <a:pPr marL="0" indent="0">
              <a:buNone/>
            </a:pPr>
            <a:r>
              <a:rPr lang="en-US" dirty="0"/>
              <a:t>The associations have also asked a federal court to halt implementation of the changes.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4741753"/>
            <a:ext cx="2590800" cy="2116248"/>
          </a:xfrm>
          <a:prstGeom prst="rect">
            <a:avLst/>
          </a:prstGeom>
        </p:spPr>
      </p:pic>
    </p:spTree>
    <p:extLst>
      <p:ext uri="{BB962C8B-B14F-4D97-AF65-F5344CB8AC3E}">
        <p14:creationId xmlns:p14="http://schemas.microsoft.com/office/powerpoint/2010/main" val="115254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of Title IX</a:t>
            </a:r>
          </a:p>
        </p:txBody>
      </p:sp>
      <p:sp>
        <p:nvSpPr>
          <p:cNvPr id="3" name="Content Placeholder 2"/>
          <p:cNvSpPr>
            <a:spLocks noGrp="1"/>
          </p:cNvSpPr>
          <p:nvPr>
            <p:ph idx="1"/>
          </p:nvPr>
        </p:nvSpPr>
        <p:spPr/>
        <p:txBody>
          <a:bodyPr>
            <a:normAutofit/>
          </a:bodyPr>
          <a:lstStyle/>
          <a:p>
            <a:pPr marL="573088" indent="0">
              <a:buNone/>
            </a:pPr>
            <a:r>
              <a:rPr lang="en-US" dirty="0"/>
              <a:t>“No person in the United States shall, on the basis of sex" be excluded from participation in, be denied the benefits of, or be subjected to discrimination under any education program or activity receiving Federal financial assistance. </a:t>
            </a:r>
          </a:p>
          <a:p>
            <a:pPr marL="573088" indent="0">
              <a:buNone/>
            </a:pPr>
            <a:endParaRPr lang="en-US" dirty="0"/>
          </a:p>
          <a:p>
            <a:pPr marL="573088" indent="0">
              <a:buNone/>
            </a:pPr>
            <a:r>
              <a:rPr lang="en-US" dirty="0"/>
              <a:t>The </a:t>
            </a:r>
            <a:r>
              <a:rPr lang="en-US" dirty="0">
                <a:solidFill>
                  <a:srgbClr val="C00000"/>
                </a:solidFill>
              </a:rPr>
              <a:t>new Title IX sexual harassment rule </a:t>
            </a:r>
            <a:r>
              <a:rPr lang="en-US" dirty="0"/>
              <a:t>is:  a school must respond when: (1) the school has actual knowledge of sexual harassment; (2) that occurred within the school’s education program or activity; (3) against a person in the United States. </a:t>
            </a:r>
          </a:p>
          <a:p>
            <a:pPr marL="573088" indent="0">
              <a:buNone/>
            </a:pPr>
            <a:endParaRPr lang="en-US" dirty="0"/>
          </a:p>
        </p:txBody>
      </p:sp>
    </p:spTree>
    <p:extLst>
      <p:ext uri="{BB962C8B-B14F-4D97-AF65-F5344CB8AC3E}">
        <p14:creationId xmlns:p14="http://schemas.microsoft.com/office/powerpoint/2010/main" val="399557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Requirements</a:t>
            </a:r>
          </a:p>
        </p:txBody>
      </p:sp>
      <p:sp>
        <p:nvSpPr>
          <p:cNvPr id="3" name="Content Placeholder 2"/>
          <p:cNvSpPr>
            <a:spLocks noGrp="1"/>
          </p:cNvSpPr>
          <p:nvPr>
            <p:ph idx="1"/>
          </p:nvPr>
        </p:nvSpPr>
        <p:spPr/>
        <p:txBody>
          <a:bodyPr>
            <a:normAutofit lnSpcReduction="10000"/>
          </a:bodyPr>
          <a:lstStyle/>
          <a:p>
            <a:r>
              <a:rPr lang="en-US" dirty="0"/>
              <a:t>a formal complaint must be filed before an investigation begins </a:t>
            </a:r>
          </a:p>
          <a:p>
            <a:endParaRPr lang="en-US" dirty="0"/>
          </a:p>
          <a:p>
            <a:r>
              <a:rPr lang="en-US" dirty="0"/>
              <a:t>There is a requirement of actual knowledge and a new, narrower definition of what constitutes “actual knowledge” of sexual harassment. </a:t>
            </a:r>
          </a:p>
          <a:p>
            <a:endParaRPr lang="en-US" dirty="0"/>
          </a:p>
          <a:p>
            <a:r>
              <a:rPr lang="en-US" dirty="0"/>
              <a:t>Colleges and Universities must publish all training materials for Title IX officials on their websites.  This was not in the proposed rule and lawsuits argue did not have an appropriate amount of public notice or comment.</a:t>
            </a:r>
          </a:p>
        </p:txBody>
      </p:sp>
    </p:spTree>
    <p:extLst>
      <p:ext uri="{BB962C8B-B14F-4D97-AF65-F5344CB8AC3E}">
        <p14:creationId xmlns:p14="http://schemas.microsoft.com/office/powerpoint/2010/main" val="230366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Requirements</a:t>
            </a:r>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r>
              <a:rPr lang="en-US" dirty="0"/>
              <a:t>The policy must include an express statement that the respondent is presumed “not responsible”</a:t>
            </a:r>
          </a:p>
          <a:p>
            <a:endParaRPr lang="en-US" dirty="0"/>
          </a:p>
          <a:p>
            <a:r>
              <a:rPr lang="en-US" dirty="0"/>
              <a:t>Limits emergency removals from campus</a:t>
            </a:r>
          </a:p>
          <a:p>
            <a:pPr marL="0" indent="0">
              <a:buNone/>
            </a:pPr>
            <a:endParaRPr lang="en-US" dirty="0"/>
          </a:p>
          <a:p>
            <a:r>
              <a:rPr lang="en-US" dirty="0"/>
              <a:t>Provides parties absolute right to inspect “any evidence . . . directly related” to the allegations, including both inculpatory and exculpatory evidence, and regardless of whether the institution intends to rely on the evidence in making a determination of responsibility. </a:t>
            </a:r>
          </a:p>
          <a:p>
            <a:endParaRPr lang="en-US" dirty="0"/>
          </a:p>
          <a:p>
            <a:r>
              <a:rPr lang="en-US" dirty="0">
                <a:solidFill>
                  <a:srgbClr val="FF0000"/>
                </a:solidFill>
              </a:rPr>
              <a:t>BUT</a:t>
            </a:r>
            <a:r>
              <a:rPr lang="en-US" dirty="0"/>
              <a:t> includes protections for medical treatment records and information subject to a privilege.</a:t>
            </a:r>
          </a:p>
          <a:p>
            <a:endParaRPr lang="en-US" dirty="0"/>
          </a:p>
          <a:p>
            <a:endParaRPr lang="en-US" dirty="0"/>
          </a:p>
        </p:txBody>
      </p:sp>
    </p:spTree>
    <p:extLst>
      <p:ext uri="{BB962C8B-B14F-4D97-AF65-F5344CB8AC3E}">
        <p14:creationId xmlns:p14="http://schemas.microsoft.com/office/powerpoint/2010/main" val="42230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New Requirements</a:t>
            </a:r>
          </a:p>
        </p:txBody>
      </p:sp>
      <p:sp>
        <p:nvSpPr>
          <p:cNvPr id="3" name="Content Placeholder 2"/>
          <p:cNvSpPr>
            <a:spLocks noGrp="1"/>
          </p:cNvSpPr>
          <p:nvPr>
            <p:ph idx="1"/>
          </p:nvPr>
        </p:nvSpPr>
        <p:spPr/>
        <p:txBody>
          <a:bodyPr>
            <a:normAutofit/>
          </a:bodyPr>
          <a:lstStyle/>
          <a:p>
            <a:r>
              <a:rPr lang="en-US" dirty="0"/>
              <a:t>Institutions can continue to address sexual misconduct falling outside the scope of Title IX under their own codes of conduct</a:t>
            </a:r>
          </a:p>
          <a:p>
            <a:pPr marL="0" indent="0">
              <a:buNone/>
            </a:pPr>
            <a:endParaRPr lang="en-US" dirty="0"/>
          </a:p>
          <a:p>
            <a:r>
              <a:rPr lang="en-US" dirty="0"/>
              <a:t>Institutions must provide all parties equal opportunities to appeal.</a:t>
            </a:r>
          </a:p>
          <a:p>
            <a:endParaRPr lang="en-US" dirty="0"/>
          </a:p>
          <a:p>
            <a:pPr marL="971550" lvl="1" indent="-514350">
              <a:buFont typeface="+mj-lt"/>
              <a:buAutoNum type="arabicPeriod"/>
            </a:pPr>
            <a:endParaRPr lang="en-US" sz="2800" dirty="0"/>
          </a:p>
          <a:p>
            <a:pPr marL="0" indent="0">
              <a:buNone/>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440" y="3867150"/>
            <a:ext cx="3429000" cy="2571750"/>
          </a:xfrm>
          <a:prstGeom prst="rect">
            <a:avLst/>
          </a:prstGeom>
        </p:spPr>
      </p:pic>
    </p:spTree>
    <p:extLst>
      <p:ext uri="{BB962C8B-B14F-4D97-AF65-F5344CB8AC3E}">
        <p14:creationId xmlns:p14="http://schemas.microsoft.com/office/powerpoint/2010/main" val="3821332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136"/>
</p:tagLst>
</file>

<file path=ppt/tags/tag10.xml><?xml version="1.0" encoding="utf-8"?>
<p:tagLst xmlns:a="http://schemas.openxmlformats.org/drawingml/2006/main" xmlns:r="http://schemas.openxmlformats.org/officeDocument/2006/relationships" xmlns:p="http://schemas.openxmlformats.org/presentationml/2006/main">
  <p:tag name="AS_UNIQUEID" val="160"/>
</p:tagLst>
</file>

<file path=ppt/tags/tag11.xml><?xml version="1.0" encoding="utf-8"?>
<p:tagLst xmlns:a="http://schemas.openxmlformats.org/drawingml/2006/main" xmlns:r="http://schemas.openxmlformats.org/officeDocument/2006/relationships" xmlns:p="http://schemas.openxmlformats.org/presentationml/2006/main">
  <p:tag name="AS_UNIQUEID" val="161"/>
</p:tagLst>
</file>

<file path=ppt/tags/tag12.xml><?xml version="1.0" encoding="utf-8"?>
<p:tagLst xmlns:a="http://schemas.openxmlformats.org/drawingml/2006/main" xmlns:r="http://schemas.openxmlformats.org/officeDocument/2006/relationships" xmlns:p="http://schemas.openxmlformats.org/presentationml/2006/main">
  <p:tag name="AS_UNIQUEID" val="162"/>
</p:tagLst>
</file>

<file path=ppt/tags/tag13.xml><?xml version="1.0" encoding="utf-8"?>
<p:tagLst xmlns:a="http://schemas.openxmlformats.org/drawingml/2006/main" xmlns:r="http://schemas.openxmlformats.org/officeDocument/2006/relationships" xmlns:p="http://schemas.openxmlformats.org/presentationml/2006/main">
  <p:tag name="AS_UNIQUEID" val="163"/>
</p:tagLst>
</file>

<file path=ppt/tags/tag14.xml><?xml version="1.0" encoding="utf-8"?>
<p:tagLst xmlns:a="http://schemas.openxmlformats.org/drawingml/2006/main" xmlns:r="http://schemas.openxmlformats.org/officeDocument/2006/relationships" xmlns:p="http://schemas.openxmlformats.org/presentationml/2006/main">
  <p:tag name="AS_UNIQUEID" val="165"/>
</p:tagLst>
</file>

<file path=ppt/tags/tag15.xml><?xml version="1.0" encoding="utf-8"?>
<p:tagLst xmlns:a="http://schemas.openxmlformats.org/drawingml/2006/main" xmlns:r="http://schemas.openxmlformats.org/officeDocument/2006/relationships" xmlns:p="http://schemas.openxmlformats.org/presentationml/2006/main">
  <p:tag name="AS_UNIQUEID" val="166"/>
</p:tagLst>
</file>

<file path=ppt/tags/tag16.xml><?xml version="1.0" encoding="utf-8"?>
<p:tagLst xmlns:a="http://schemas.openxmlformats.org/drawingml/2006/main" xmlns:r="http://schemas.openxmlformats.org/officeDocument/2006/relationships" xmlns:p="http://schemas.openxmlformats.org/presentationml/2006/main">
  <p:tag name="AS_UNIQUEID" val="167"/>
</p:tagLst>
</file>

<file path=ppt/tags/tag17.xml><?xml version="1.0" encoding="utf-8"?>
<p:tagLst xmlns:a="http://schemas.openxmlformats.org/drawingml/2006/main" xmlns:r="http://schemas.openxmlformats.org/officeDocument/2006/relationships" xmlns:p="http://schemas.openxmlformats.org/presentationml/2006/main">
  <p:tag name="AS_UNIQUEID" val="168"/>
</p:tagLst>
</file>

<file path=ppt/tags/tag18.xml><?xml version="1.0" encoding="utf-8"?>
<p:tagLst xmlns:a="http://schemas.openxmlformats.org/drawingml/2006/main" xmlns:r="http://schemas.openxmlformats.org/officeDocument/2006/relationships" xmlns:p="http://schemas.openxmlformats.org/presentationml/2006/main">
  <p:tag name="AS_UNIQUEID" val="169"/>
</p:tagLst>
</file>

<file path=ppt/tags/tag19.xml><?xml version="1.0" encoding="utf-8"?>
<p:tagLst xmlns:a="http://schemas.openxmlformats.org/drawingml/2006/main" xmlns:r="http://schemas.openxmlformats.org/officeDocument/2006/relationships" xmlns:p="http://schemas.openxmlformats.org/presentationml/2006/main">
  <p:tag name="AS_UNIQUEID" val="170"/>
</p:tagLst>
</file>

<file path=ppt/tags/tag2.xml><?xml version="1.0" encoding="utf-8"?>
<p:tagLst xmlns:a="http://schemas.openxmlformats.org/drawingml/2006/main" xmlns:r="http://schemas.openxmlformats.org/officeDocument/2006/relationships" xmlns:p="http://schemas.openxmlformats.org/presentationml/2006/main">
  <p:tag name="AS_UNIQUEID" val="142"/>
</p:tagLst>
</file>

<file path=ppt/tags/tag20.xml><?xml version="1.0" encoding="utf-8"?>
<p:tagLst xmlns:a="http://schemas.openxmlformats.org/drawingml/2006/main" xmlns:r="http://schemas.openxmlformats.org/officeDocument/2006/relationships" xmlns:p="http://schemas.openxmlformats.org/presentationml/2006/main">
  <p:tag name="AS_UNIQUEID" val="184"/>
</p:tagLst>
</file>

<file path=ppt/tags/tag21.xml><?xml version="1.0" encoding="utf-8"?>
<p:tagLst xmlns:a="http://schemas.openxmlformats.org/drawingml/2006/main" xmlns:r="http://schemas.openxmlformats.org/officeDocument/2006/relationships" xmlns:p="http://schemas.openxmlformats.org/presentationml/2006/main">
  <p:tag name="AS_UNIQUEID" val="185"/>
</p:tagLst>
</file>

<file path=ppt/tags/tag22.xml><?xml version="1.0" encoding="utf-8"?>
<p:tagLst xmlns:a="http://schemas.openxmlformats.org/drawingml/2006/main" xmlns:r="http://schemas.openxmlformats.org/officeDocument/2006/relationships" xmlns:p="http://schemas.openxmlformats.org/presentationml/2006/main">
  <p:tag name="AS_UNIQUEID" val="186"/>
</p:tagLst>
</file>

<file path=ppt/tags/tag23.xml><?xml version="1.0" encoding="utf-8"?>
<p:tagLst xmlns:a="http://schemas.openxmlformats.org/drawingml/2006/main" xmlns:r="http://schemas.openxmlformats.org/officeDocument/2006/relationships" xmlns:p="http://schemas.openxmlformats.org/presentationml/2006/main">
  <p:tag name="AS_UNIQUEID" val="187"/>
</p:tagLst>
</file>

<file path=ppt/tags/tag24.xml><?xml version="1.0" encoding="utf-8"?>
<p:tagLst xmlns:a="http://schemas.openxmlformats.org/drawingml/2006/main" xmlns:r="http://schemas.openxmlformats.org/officeDocument/2006/relationships" xmlns:p="http://schemas.openxmlformats.org/presentationml/2006/main">
  <p:tag name="AS_UNIQUEID" val="188"/>
</p:tagLst>
</file>

<file path=ppt/tags/tag25.xml><?xml version="1.0" encoding="utf-8"?>
<p:tagLst xmlns:a="http://schemas.openxmlformats.org/drawingml/2006/main" xmlns:r="http://schemas.openxmlformats.org/officeDocument/2006/relationships" xmlns:p="http://schemas.openxmlformats.org/presentationml/2006/main">
  <p:tag name="AS_UNIQUEID" val="189"/>
</p:tagLst>
</file>

<file path=ppt/tags/tag26.xml><?xml version="1.0" encoding="utf-8"?>
<p:tagLst xmlns:a="http://schemas.openxmlformats.org/drawingml/2006/main" xmlns:r="http://schemas.openxmlformats.org/officeDocument/2006/relationships" xmlns:p="http://schemas.openxmlformats.org/presentationml/2006/main">
  <p:tag name="AS_UNIQUEID" val="191"/>
</p:tagLst>
</file>

<file path=ppt/tags/tag27.xml><?xml version="1.0" encoding="utf-8"?>
<p:tagLst xmlns:a="http://schemas.openxmlformats.org/drawingml/2006/main" xmlns:r="http://schemas.openxmlformats.org/officeDocument/2006/relationships" xmlns:p="http://schemas.openxmlformats.org/presentationml/2006/main">
  <p:tag name="AS_UNIQUEID" val="192"/>
</p:tagLst>
</file>

<file path=ppt/tags/tag28.xml><?xml version="1.0" encoding="utf-8"?>
<p:tagLst xmlns:a="http://schemas.openxmlformats.org/drawingml/2006/main" xmlns:r="http://schemas.openxmlformats.org/officeDocument/2006/relationships" xmlns:p="http://schemas.openxmlformats.org/presentationml/2006/main">
  <p:tag name="AS_UNIQUEID" val="193"/>
</p:tagLst>
</file>

<file path=ppt/tags/tag29.xml><?xml version="1.0" encoding="utf-8"?>
<p:tagLst xmlns:a="http://schemas.openxmlformats.org/drawingml/2006/main" xmlns:r="http://schemas.openxmlformats.org/officeDocument/2006/relationships" xmlns:p="http://schemas.openxmlformats.org/presentationml/2006/main">
  <p:tag name="AS_UNIQUEID" val="194"/>
</p:tagLst>
</file>

<file path=ppt/tags/tag3.xml><?xml version="1.0" encoding="utf-8"?>
<p:tagLst xmlns:a="http://schemas.openxmlformats.org/drawingml/2006/main" xmlns:r="http://schemas.openxmlformats.org/officeDocument/2006/relationships" xmlns:p="http://schemas.openxmlformats.org/presentationml/2006/main">
  <p:tag name="AS_UNIQUEID" val="152"/>
</p:tagLst>
</file>

<file path=ppt/tags/tag30.xml><?xml version="1.0" encoding="utf-8"?>
<p:tagLst xmlns:a="http://schemas.openxmlformats.org/drawingml/2006/main" xmlns:r="http://schemas.openxmlformats.org/officeDocument/2006/relationships" xmlns:p="http://schemas.openxmlformats.org/presentationml/2006/main">
  <p:tag name="AS_UNIQUEID" val="195"/>
</p:tagLst>
</file>

<file path=ppt/tags/tag31.xml><?xml version="1.0" encoding="utf-8"?>
<p:tagLst xmlns:a="http://schemas.openxmlformats.org/drawingml/2006/main" xmlns:r="http://schemas.openxmlformats.org/officeDocument/2006/relationships" xmlns:p="http://schemas.openxmlformats.org/presentationml/2006/main">
  <p:tag name="AS_UNIQUEID" val="196"/>
</p:tagLst>
</file>

<file path=ppt/tags/tag32.xml><?xml version="1.0" encoding="utf-8"?>
<p:tagLst xmlns:a="http://schemas.openxmlformats.org/drawingml/2006/main" xmlns:r="http://schemas.openxmlformats.org/officeDocument/2006/relationships" xmlns:p="http://schemas.openxmlformats.org/presentationml/2006/main">
  <p:tag name="AS_UNIQUEID" val="197"/>
</p:tagLst>
</file>

<file path=ppt/tags/tag33.xml><?xml version="1.0" encoding="utf-8"?>
<p:tagLst xmlns:a="http://schemas.openxmlformats.org/drawingml/2006/main" xmlns:r="http://schemas.openxmlformats.org/officeDocument/2006/relationships" xmlns:p="http://schemas.openxmlformats.org/presentationml/2006/main">
  <p:tag name="AS_UNIQUEID" val="198"/>
</p:tagLst>
</file>

<file path=ppt/tags/tag34.xml><?xml version="1.0" encoding="utf-8"?>
<p:tagLst xmlns:a="http://schemas.openxmlformats.org/drawingml/2006/main" xmlns:r="http://schemas.openxmlformats.org/officeDocument/2006/relationships" xmlns:p="http://schemas.openxmlformats.org/presentationml/2006/main">
  <p:tag name="AS_UNIQUEID" val="200"/>
</p:tagLst>
</file>

<file path=ppt/tags/tag35.xml><?xml version="1.0" encoding="utf-8"?>
<p:tagLst xmlns:a="http://schemas.openxmlformats.org/drawingml/2006/main" xmlns:r="http://schemas.openxmlformats.org/officeDocument/2006/relationships" xmlns:p="http://schemas.openxmlformats.org/presentationml/2006/main">
  <p:tag name="AS_UNIQUEID" val="201"/>
</p:tagLst>
</file>

<file path=ppt/tags/tag36.xml><?xml version="1.0" encoding="utf-8"?>
<p:tagLst xmlns:a="http://schemas.openxmlformats.org/drawingml/2006/main" xmlns:r="http://schemas.openxmlformats.org/officeDocument/2006/relationships" xmlns:p="http://schemas.openxmlformats.org/presentationml/2006/main">
  <p:tag name="AS_UNIQUEID" val="202"/>
</p:tagLst>
</file>

<file path=ppt/tags/tag37.xml><?xml version="1.0" encoding="utf-8"?>
<p:tagLst xmlns:a="http://schemas.openxmlformats.org/drawingml/2006/main" xmlns:r="http://schemas.openxmlformats.org/officeDocument/2006/relationships" xmlns:p="http://schemas.openxmlformats.org/presentationml/2006/main">
  <p:tag name="AS_UNIQUEID" val="203"/>
</p:tagLst>
</file>

<file path=ppt/tags/tag38.xml><?xml version="1.0" encoding="utf-8"?>
<p:tagLst xmlns:a="http://schemas.openxmlformats.org/drawingml/2006/main" xmlns:r="http://schemas.openxmlformats.org/officeDocument/2006/relationships" xmlns:p="http://schemas.openxmlformats.org/presentationml/2006/main">
  <p:tag name="AS_UNIQUEID" val="232"/>
</p:tagLst>
</file>

<file path=ppt/tags/tag39.xml><?xml version="1.0" encoding="utf-8"?>
<p:tagLst xmlns:a="http://schemas.openxmlformats.org/drawingml/2006/main" xmlns:r="http://schemas.openxmlformats.org/officeDocument/2006/relationships" xmlns:p="http://schemas.openxmlformats.org/presentationml/2006/main">
  <p:tag name="AS_UNIQUEID" val="233"/>
</p:tagLst>
</file>

<file path=ppt/tags/tag4.xml><?xml version="1.0" encoding="utf-8"?>
<p:tagLst xmlns:a="http://schemas.openxmlformats.org/drawingml/2006/main" xmlns:r="http://schemas.openxmlformats.org/officeDocument/2006/relationships" xmlns:p="http://schemas.openxmlformats.org/presentationml/2006/main">
  <p:tag name="AS_UNIQUEID" val="153"/>
</p:tagLst>
</file>

<file path=ppt/tags/tag40.xml><?xml version="1.0" encoding="utf-8"?>
<p:tagLst xmlns:a="http://schemas.openxmlformats.org/drawingml/2006/main" xmlns:r="http://schemas.openxmlformats.org/officeDocument/2006/relationships" xmlns:p="http://schemas.openxmlformats.org/presentationml/2006/main">
  <p:tag name="AS_UNIQUEID" val="234"/>
</p:tagLst>
</file>

<file path=ppt/tags/tag41.xml><?xml version="1.0" encoding="utf-8"?>
<p:tagLst xmlns:a="http://schemas.openxmlformats.org/drawingml/2006/main" xmlns:r="http://schemas.openxmlformats.org/officeDocument/2006/relationships" xmlns:p="http://schemas.openxmlformats.org/presentationml/2006/main">
  <p:tag name="AS_UNIQUEID" val="235"/>
</p:tagLst>
</file>

<file path=ppt/tags/tag42.xml><?xml version="1.0" encoding="utf-8"?>
<p:tagLst xmlns:a="http://schemas.openxmlformats.org/drawingml/2006/main" xmlns:r="http://schemas.openxmlformats.org/officeDocument/2006/relationships" xmlns:p="http://schemas.openxmlformats.org/presentationml/2006/main">
  <p:tag name="AS_UNIQUEID" val="236"/>
</p:tagLst>
</file>

<file path=ppt/tags/tag43.xml><?xml version="1.0" encoding="utf-8"?>
<p:tagLst xmlns:a="http://schemas.openxmlformats.org/drawingml/2006/main" xmlns:r="http://schemas.openxmlformats.org/officeDocument/2006/relationships" xmlns:p="http://schemas.openxmlformats.org/presentationml/2006/main">
  <p:tag name="AS_UNIQUEID" val="238"/>
</p:tagLst>
</file>

<file path=ppt/tags/tag44.xml><?xml version="1.0" encoding="utf-8"?>
<p:tagLst xmlns:a="http://schemas.openxmlformats.org/drawingml/2006/main" xmlns:r="http://schemas.openxmlformats.org/officeDocument/2006/relationships" xmlns:p="http://schemas.openxmlformats.org/presentationml/2006/main">
  <p:tag name="AS_UNIQUEID" val="239"/>
</p:tagLst>
</file>

<file path=ppt/tags/tag45.xml><?xml version="1.0" encoding="utf-8"?>
<p:tagLst xmlns:a="http://schemas.openxmlformats.org/drawingml/2006/main" xmlns:r="http://schemas.openxmlformats.org/officeDocument/2006/relationships" xmlns:p="http://schemas.openxmlformats.org/presentationml/2006/main">
  <p:tag name="AS_UNIQUEID" val="240"/>
</p:tagLst>
</file>

<file path=ppt/tags/tag46.xml><?xml version="1.0" encoding="utf-8"?>
<p:tagLst xmlns:a="http://schemas.openxmlformats.org/drawingml/2006/main" xmlns:r="http://schemas.openxmlformats.org/officeDocument/2006/relationships" xmlns:p="http://schemas.openxmlformats.org/presentationml/2006/main">
  <p:tag name="AS_UNIQUEID" val="241"/>
</p:tagLst>
</file>

<file path=ppt/tags/tag47.xml><?xml version="1.0" encoding="utf-8"?>
<p:tagLst xmlns:a="http://schemas.openxmlformats.org/drawingml/2006/main" xmlns:r="http://schemas.openxmlformats.org/officeDocument/2006/relationships" xmlns:p="http://schemas.openxmlformats.org/presentationml/2006/main">
  <p:tag name="AS_UNIQUEID" val="242"/>
</p:tagLst>
</file>

<file path=ppt/tags/tag48.xml><?xml version="1.0" encoding="utf-8"?>
<p:tagLst xmlns:a="http://schemas.openxmlformats.org/drawingml/2006/main" xmlns:r="http://schemas.openxmlformats.org/officeDocument/2006/relationships" xmlns:p="http://schemas.openxmlformats.org/presentationml/2006/main">
  <p:tag name="AS_UNIQUEID" val="244"/>
</p:tagLst>
</file>

<file path=ppt/tags/tag49.xml><?xml version="1.0" encoding="utf-8"?>
<p:tagLst xmlns:a="http://schemas.openxmlformats.org/drawingml/2006/main" xmlns:r="http://schemas.openxmlformats.org/officeDocument/2006/relationships" xmlns:p="http://schemas.openxmlformats.org/presentationml/2006/main">
  <p:tag name="AS_UNIQUEID" val="245"/>
</p:tagLst>
</file>

<file path=ppt/tags/tag5.xml><?xml version="1.0" encoding="utf-8"?>
<p:tagLst xmlns:a="http://schemas.openxmlformats.org/drawingml/2006/main" xmlns:r="http://schemas.openxmlformats.org/officeDocument/2006/relationships" xmlns:p="http://schemas.openxmlformats.org/presentationml/2006/main">
  <p:tag name="AS_UNIQUEID" val="154"/>
</p:tagLst>
</file>

<file path=ppt/tags/tag50.xml><?xml version="1.0" encoding="utf-8"?>
<p:tagLst xmlns:a="http://schemas.openxmlformats.org/drawingml/2006/main" xmlns:r="http://schemas.openxmlformats.org/officeDocument/2006/relationships" xmlns:p="http://schemas.openxmlformats.org/presentationml/2006/main">
  <p:tag name="AS_UNIQUEID" val="246"/>
</p:tagLst>
</file>

<file path=ppt/tags/tag51.xml><?xml version="1.0" encoding="utf-8"?>
<p:tagLst xmlns:a="http://schemas.openxmlformats.org/drawingml/2006/main" xmlns:r="http://schemas.openxmlformats.org/officeDocument/2006/relationships" xmlns:p="http://schemas.openxmlformats.org/presentationml/2006/main">
  <p:tag name="AS_UNIQUEID" val="247"/>
</p:tagLst>
</file>

<file path=ppt/tags/tag52.xml><?xml version="1.0" encoding="utf-8"?>
<p:tagLst xmlns:a="http://schemas.openxmlformats.org/drawingml/2006/main" xmlns:r="http://schemas.openxmlformats.org/officeDocument/2006/relationships" xmlns:p="http://schemas.openxmlformats.org/presentationml/2006/main">
  <p:tag name="AS_UNIQUEID" val="248"/>
</p:tagLst>
</file>

<file path=ppt/tags/tag53.xml><?xml version="1.0" encoding="utf-8"?>
<p:tagLst xmlns:a="http://schemas.openxmlformats.org/drawingml/2006/main" xmlns:r="http://schemas.openxmlformats.org/officeDocument/2006/relationships" xmlns:p="http://schemas.openxmlformats.org/presentationml/2006/main">
  <p:tag name="AS_UNIQUEID" val="249"/>
</p:tagLst>
</file>

<file path=ppt/tags/tag54.xml><?xml version="1.0" encoding="utf-8"?>
<p:tagLst xmlns:a="http://schemas.openxmlformats.org/drawingml/2006/main" xmlns:r="http://schemas.openxmlformats.org/officeDocument/2006/relationships" xmlns:p="http://schemas.openxmlformats.org/presentationml/2006/main">
  <p:tag name="AS_UNIQUEID" val="250"/>
</p:tagLst>
</file>

<file path=ppt/tags/tag55.xml><?xml version="1.0" encoding="utf-8"?>
<p:tagLst xmlns:a="http://schemas.openxmlformats.org/drawingml/2006/main" xmlns:r="http://schemas.openxmlformats.org/officeDocument/2006/relationships" xmlns:p="http://schemas.openxmlformats.org/presentationml/2006/main">
  <p:tag name="AS_UNIQUEID" val="402"/>
</p:tagLst>
</file>

<file path=ppt/tags/tag56.xml><?xml version="1.0" encoding="utf-8"?>
<p:tagLst xmlns:a="http://schemas.openxmlformats.org/drawingml/2006/main" xmlns:r="http://schemas.openxmlformats.org/officeDocument/2006/relationships" xmlns:p="http://schemas.openxmlformats.org/presentationml/2006/main">
  <p:tag name="AS_UNIQUEID" val="403"/>
</p:tagLst>
</file>

<file path=ppt/tags/tag57.xml><?xml version="1.0" encoding="utf-8"?>
<p:tagLst xmlns:a="http://schemas.openxmlformats.org/drawingml/2006/main" xmlns:r="http://schemas.openxmlformats.org/officeDocument/2006/relationships" xmlns:p="http://schemas.openxmlformats.org/presentationml/2006/main">
  <p:tag name="AS_UNIQUEID" val="404"/>
</p:tagLst>
</file>

<file path=ppt/tags/tag58.xml><?xml version="1.0" encoding="utf-8"?>
<p:tagLst xmlns:a="http://schemas.openxmlformats.org/drawingml/2006/main" xmlns:r="http://schemas.openxmlformats.org/officeDocument/2006/relationships" xmlns:p="http://schemas.openxmlformats.org/presentationml/2006/main">
  <p:tag name="AS_UNIQUEID" val="665"/>
</p:tagLst>
</file>

<file path=ppt/tags/tag59.xml><?xml version="1.0" encoding="utf-8"?>
<p:tagLst xmlns:a="http://schemas.openxmlformats.org/drawingml/2006/main" xmlns:r="http://schemas.openxmlformats.org/officeDocument/2006/relationships" xmlns:p="http://schemas.openxmlformats.org/presentationml/2006/main">
  <p:tag name="AS_UNIQUEID" val="666"/>
</p:tagLst>
</file>

<file path=ppt/tags/tag6.xml><?xml version="1.0" encoding="utf-8"?>
<p:tagLst xmlns:a="http://schemas.openxmlformats.org/drawingml/2006/main" xmlns:r="http://schemas.openxmlformats.org/officeDocument/2006/relationships" xmlns:p="http://schemas.openxmlformats.org/presentationml/2006/main">
  <p:tag name="AS_UNIQUEID" val="155"/>
</p:tagLst>
</file>

<file path=ppt/tags/tag60.xml><?xml version="1.0" encoding="utf-8"?>
<p:tagLst xmlns:a="http://schemas.openxmlformats.org/drawingml/2006/main" xmlns:r="http://schemas.openxmlformats.org/officeDocument/2006/relationships" xmlns:p="http://schemas.openxmlformats.org/presentationml/2006/main">
  <p:tag name="AS_UNIQUEID" val="667"/>
</p:tagLst>
</file>

<file path=ppt/tags/tag61.xml><?xml version="1.0" encoding="utf-8"?>
<p:tagLst xmlns:a="http://schemas.openxmlformats.org/drawingml/2006/main" xmlns:r="http://schemas.openxmlformats.org/officeDocument/2006/relationships" xmlns:p="http://schemas.openxmlformats.org/presentationml/2006/main">
  <p:tag name="AS_UNIQUEID" val="662"/>
</p:tagLst>
</file>

<file path=ppt/tags/tag62.xml><?xml version="1.0" encoding="utf-8"?>
<p:tagLst xmlns:a="http://schemas.openxmlformats.org/drawingml/2006/main" xmlns:r="http://schemas.openxmlformats.org/officeDocument/2006/relationships" xmlns:p="http://schemas.openxmlformats.org/presentationml/2006/main">
  <p:tag name="AS_UNIQUEID" val="663"/>
</p:tagLst>
</file>

<file path=ppt/tags/tag63.xml><?xml version="1.0" encoding="utf-8"?>
<p:tagLst xmlns:a="http://schemas.openxmlformats.org/drawingml/2006/main" xmlns:r="http://schemas.openxmlformats.org/officeDocument/2006/relationships" xmlns:p="http://schemas.openxmlformats.org/presentationml/2006/main">
  <p:tag name="AS_UNIQUEID" val="664"/>
</p:tagLst>
</file>

<file path=ppt/tags/tag64.xml><?xml version="1.0" encoding="utf-8"?>
<p:tagLst xmlns:a="http://schemas.openxmlformats.org/drawingml/2006/main" xmlns:r="http://schemas.openxmlformats.org/officeDocument/2006/relationships" xmlns:p="http://schemas.openxmlformats.org/presentationml/2006/main">
  <p:tag name="AS_UNIQUEID" val="676"/>
</p:tagLst>
</file>

<file path=ppt/tags/tag65.xml><?xml version="1.0" encoding="utf-8"?>
<p:tagLst xmlns:a="http://schemas.openxmlformats.org/drawingml/2006/main" xmlns:r="http://schemas.openxmlformats.org/officeDocument/2006/relationships" xmlns:p="http://schemas.openxmlformats.org/presentationml/2006/main">
  <p:tag name="AS_UNIQUEID" val="675"/>
</p:tagLst>
</file>

<file path=ppt/tags/tag66.xml><?xml version="1.0" encoding="utf-8"?>
<p:tagLst xmlns:a="http://schemas.openxmlformats.org/drawingml/2006/main" xmlns:r="http://schemas.openxmlformats.org/officeDocument/2006/relationships" xmlns:p="http://schemas.openxmlformats.org/presentationml/2006/main">
  <p:tag name="AS_UNIQUEID" val="674"/>
</p:tagLst>
</file>

<file path=ppt/tags/tag67.xml><?xml version="1.0" encoding="utf-8"?>
<p:tagLst xmlns:a="http://schemas.openxmlformats.org/drawingml/2006/main" xmlns:r="http://schemas.openxmlformats.org/officeDocument/2006/relationships" xmlns:p="http://schemas.openxmlformats.org/presentationml/2006/main">
  <p:tag name="AS_UNIQUEID" val="684"/>
</p:tagLst>
</file>

<file path=ppt/tags/tag68.xml><?xml version="1.0" encoding="utf-8"?>
<p:tagLst xmlns:a="http://schemas.openxmlformats.org/drawingml/2006/main" xmlns:r="http://schemas.openxmlformats.org/officeDocument/2006/relationships" xmlns:p="http://schemas.openxmlformats.org/presentationml/2006/main">
  <p:tag name="AS_UNIQUEID" val="685"/>
</p:tagLst>
</file>

<file path=ppt/tags/tag69.xml><?xml version="1.0" encoding="utf-8"?>
<p:tagLst xmlns:a="http://schemas.openxmlformats.org/drawingml/2006/main" xmlns:r="http://schemas.openxmlformats.org/officeDocument/2006/relationships" xmlns:p="http://schemas.openxmlformats.org/presentationml/2006/main">
  <p:tag name="AS_UNIQUEID" val="686"/>
</p:tagLst>
</file>

<file path=ppt/tags/tag7.xml><?xml version="1.0" encoding="utf-8"?>
<p:tagLst xmlns:a="http://schemas.openxmlformats.org/drawingml/2006/main" xmlns:r="http://schemas.openxmlformats.org/officeDocument/2006/relationships" xmlns:p="http://schemas.openxmlformats.org/presentationml/2006/main">
  <p:tag name="AS_UNIQUEID" val="156"/>
</p:tagLst>
</file>

<file path=ppt/tags/tag70.xml><?xml version="1.0" encoding="utf-8"?>
<p:tagLst xmlns:a="http://schemas.openxmlformats.org/drawingml/2006/main" xmlns:r="http://schemas.openxmlformats.org/officeDocument/2006/relationships" xmlns:p="http://schemas.openxmlformats.org/presentationml/2006/main">
  <p:tag name="AS_UNIQUEID" val="665"/>
</p:tagLst>
</file>

<file path=ppt/tags/tag71.xml><?xml version="1.0" encoding="utf-8"?>
<p:tagLst xmlns:a="http://schemas.openxmlformats.org/drawingml/2006/main" xmlns:r="http://schemas.openxmlformats.org/officeDocument/2006/relationships" xmlns:p="http://schemas.openxmlformats.org/presentationml/2006/main">
  <p:tag name="AS_UNIQUEID" val="662"/>
</p:tagLst>
</file>

<file path=ppt/tags/tag72.xml><?xml version="1.0" encoding="utf-8"?>
<p:tagLst xmlns:a="http://schemas.openxmlformats.org/drawingml/2006/main" xmlns:r="http://schemas.openxmlformats.org/officeDocument/2006/relationships" xmlns:p="http://schemas.openxmlformats.org/presentationml/2006/main">
  <p:tag name="AS_UNIQUEID" val="663"/>
</p:tagLst>
</file>

<file path=ppt/tags/tag73.xml><?xml version="1.0" encoding="utf-8"?>
<p:tagLst xmlns:a="http://schemas.openxmlformats.org/drawingml/2006/main" xmlns:r="http://schemas.openxmlformats.org/officeDocument/2006/relationships" xmlns:p="http://schemas.openxmlformats.org/presentationml/2006/main">
  <p:tag name="AS_UNIQUEID" val="664"/>
</p:tagLst>
</file>

<file path=ppt/tags/tag74.xml><?xml version="1.0" encoding="utf-8"?>
<p:tagLst xmlns:a="http://schemas.openxmlformats.org/drawingml/2006/main" xmlns:r="http://schemas.openxmlformats.org/officeDocument/2006/relationships" xmlns:p="http://schemas.openxmlformats.org/presentationml/2006/main">
  <p:tag name="AS_UNIQUEID" val="665"/>
</p:tagLst>
</file>

<file path=ppt/tags/tag75.xml><?xml version="1.0" encoding="utf-8"?>
<p:tagLst xmlns:a="http://schemas.openxmlformats.org/drawingml/2006/main" xmlns:r="http://schemas.openxmlformats.org/officeDocument/2006/relationships" xmlns:p="http://schemas.openxmlformats.org/presentationml/2006/main">
  <p:tag name="AS_UNIQUEID" val="666"/>
</p:tagLst>
</file>

<file path=ppt/tags/tag76.xml><?xml version="1.0" encoding="utf-8"?>
<p:tagLst xmlns:a="http://schemas.openxmlformats.org/drawingml/2006/main" xmlns:r="http://schemas.openxmlformats.org/officeDocument/2006/relationships" xmlns:p="http://schemas.openxmlformats.org/presentationml/2006/main">
  <p:tag name="AS_UNIQUEID" val="662"/>
</p:tagLst>
</file>

<file path=ppt/tags/tag77.xml><?xml version="1.0" encoding="utf-8"?>
<p:tagLst xmlns:a="http://schemas.openxmlformats.org/drawingml/2006/main" xmlns:r="http://schemas.openxmlformats.org/officeDocument/2006/relationships" xmlns:p="http://schemas.openxmlformats.org/presentationml/2006/main">
  <p:tag name="AS_UNIQUEID" val="663"/>
</p:tagLst>
</file>

<file path=ppt/tags/tag78.xml><?xml version="1.0" encoding="utf-8"?>
<p:tagLst xmlns:a="http://schemas.openxmlformats.org/drawingml/2006/main" xmlns:r="http://schemas.openxmlformats.org/officeDocument/2006/relationships" xmlns:p="http://schemas.openxmlformats.org/presentationml/2006/main">
  <p:tag name="AS_UNIQUEID" val="664"/>
</p:tagLst>
</file>

<file path=ppt/tags/tag79.xml><?xml version="1.0" encoding="utf-8"?>
<p:tagLst xmlns:a="http://schemas.openxmlformats.org/drawingml/2006/main" xmlns:r="http://schemas.openxmlformats.org/officeDocument/2006/relationships" xmlns:p="http://schemas.openxmlformats.org/presentationml/2006/main">
  <p:tag name="AS_UNIQUEID" val="665"/>
</p:tagLst>
</file>

<file path=ppt/tags/tag8.xml><?xml version="1.0" encoding="utf-8"?>
<p:tagLst xmlns:a="http://schemas.openxmlformats.org/drawingml/2006/main" xmlns:r="http://schemas.openxmlformats.org/officeDocument/2006/relationships" xmlns:p="http://schemas.openxmlformats.org/presentationml/2006/main">
  <p:tag name="AS_UNIQUEID" val="158"/>
</p:tagLst>
</file>

<file path=ppt/tags/tag80.xml><?xml version="1.0" encoding="utf-8"?>
<p:tagLst xmlns:a="http://schemas.openxmlformats.org/drawingml/2006/main" xmlns:r="http://schemas.openxmlformats.org/officeDocument/2006/relationships" xmlns:p="http://schemas.openxmlformats.org/presentationml/2006/main">
  <p:tag name="AS_UNIQUEID" val="666"/>
</p:tagLst>
</file>

<file path=ppt/tags/tag81.xml><?xml version="1.0" encoding="utf-8"?>
<p:tagLst xmlns:a="http://schemas.openxmlformats.org/drawingml/2006/main" xmlns:r="http://schemas.openxmlformats.org/officeDocument/2006/relationships" xmlns:p="http://schemas.openxmlformats.org/presentationml/2006/main">
  <p:tag name="AS_UNIQUEID" val="662"/>
</p:tagLst>
</file>

<file path=ppt/tags/tag82.xml><?xml version="1.0" encoding="utf-8"?>
<p:tagLst xmlns:a="http://schemas.openxmlformats.org/drawingml/2006/main" xmlns:r="http://schemas.openxmlformats.org/officeDocument/2006/relationships" xmlns:p="http://schemas.openxmlformats.org/presentationml/2006/main">
  <p:tag name="AS_UNIQUEID" val="663"/>
</p:tagLst>
</file>

<file path=ppt/tags/tag83.xml><?xml version="1.0" encoding="utf-8"?>
<p:tagLst xmlns:a="http://schemas.openxmlformats.org/drawingml/2006/main" xmlns:r="http://schemas.openxmlformats.org/officeDocument/2006/relationships" xmlns:p="http://schemas.openxmlformats.org/presentationml/2006/main">
  <p:tag name="AS_UNIQUEID" val="664"/>
</p:tagLst>
</file>

<file path=ppt/tags/tag84.xml><?xml version="1.0" encoding="utf-8"?>
<p:tagLst xmlns:a="http://schemas.openxmlformats.org/drawingml/2006/main" xmlns:r="http://schemas.openxmlformats.org/officeDocument/2006/relationships" xmlns:p="http://schemas.openxmlformats.org/presentationml/2006/main">
  <p:tag name="AS_UNIQUEID" val="665"/>
</p:tagLst>
</file>

<file path=ppt/tags/tag85.xml><?xml version="1.0" encoding="utf-8"?>
<p:tagLst xmlns:a="http://schemas.openxmlformats.org/drawingml/2006/main" xmlns:r="http://schemas.openxmlformats.org/officeDocument/2006/relationships" xmlns:p="http://schemas.openxmlformats.org/presentationml/2006/main">
  <p:tag name="AS_UNIQUEID" val="662"/>
</p:tagLst>
</file>

<file path=ppt/tags/tag86.xml><?xml version="1.0" encoding="utf-8"?>
<p:tagLst xmlns:a="http://schemas.openxmlformats.org/drawingml/2006/main" xmlns:r="http://schemas.openxmlformats.org/officeDocument/2006/relationships" xmlns:p="http://schemas.openxmlformats.org/presentationml/2006/main">
  <p:tag name="AS_UNIQUEID" val="663"/>
</p:tagLst>
</file>

<file path=ppt/tags/tag87.xml><?xml version="1.0" encoding="utf-8"?>
<p:tagLst xmlns:a="http://schemas.openxmlformats.org/drawingml/2006/main" xmlns:r="http://schemas.openxmlformats.org/officeDocument/2006/relationships" xmlns:p="http://schemas.openxmlformats.org/presentationml/2006/main">
  <p:tag name="AS_UNIQUEID" val="664"/>
</p:tagLst>
</file>

<file path=ppt/tags/tag88.xml><?xml version="1.0" encoding="utf-8"?>
<p:tagLst xmlns:a="http://schemas.openxmlformats.org/drawingml/2006/main" xmlns:r="http://schemas.openxmlformats.org/officeDocument/2006/relationships" xmlns:p="http://schemas.openxmlformats.org/presentationml/2006/main">
  <p:tag name="AS_UNIQUEID" val="665"/>
</p:tagLst>
</file>

<file path=ppt/tags/tag89.xml><?xml version="1.0" encoding="utf-8"?>
<p:tagLst xmlns:a="http://schemas.openxmlformats.org/drawingml/2006/main" xmlns:r="http://schemas.openxmlformats.org/officeDocument/2006/relationships" xmlns:p="http://schemas.openxmlformats.org/presentationml/2006/main">
  <p:tag name="AS_UNIQUEID" val="666"/>
</p:tagLst>
</file>

<file path=ppt/tags/tag9.xml><?xml version="1.0" encoding="utf-8"?>
<p:tagLst xmlns:a="http://schemas.openxmlformats.org/drawingml/2006/main" xmlns:r="http://schemas.openxmlformats.org/officeDocument/2006/relationships" xmlns:p="http://schemas.openxmlformats.org/presentationml/2006/main">
  <p:tag name="AS_UNIQUEID" val="159"/>
</p:tagLst>
</file>

<file path=ppt/tags/tag90.xml><?xml version="1.0" encoding="utf-8"?>
<p:tagLst xmlns:a="http://schemas.openxmlformats.org/drawingml/2006/main" xmlns:r="http://schemas.openxmlformats.org/officeDocument/2006/relationships" xmlns:p="http://schemas.openxmlformats.org/presentationml/2006/main">
  <p:tag name="AS_UNIQUEID" val="662"/>
</p:tagLst>
</file>

<file path=ppt/tags/tag91.xml><?xml version="1.0" encoding="utf-8"?>
<p:tagLst xmlns:a="http://schemas.openxmlformats.org/drawingml/2006/main" xmlns:r="http://schemas.openxmlformats.org/officeDocument/2006/relationships" xmlns:p="http://schemas.openxmlformats.org/presentationml/2006/main">
  <p:tag name="AS_UNIQUEID" val="663"/>
</p:tagLst>
</file>

<file path=ppt/tags/tag92.xml><?xml version="1.0" encoding="utf-8"?>
<p:tagLst xmlns:a="http://schemas.openxmlformats.org/drawingml/2006/main" xmlns:r="http://schemas.openxmlformats.org/officeDocument/2006/relationships" xmlns:p="http://schemas.openxmlformats.org/presentationml/2006/main">
  <p:tag name="AS_UNIQUEID" val="664"/>
</p:tagLst>
</file>

<file path=ppt/tags/tag93.xml><?xml version="1.0" encoding="utf-8"?>
<p:tagLst xmlns:a="http://schemas.openxmlformats.org/drawingml/2006/main" xmlns:r="http://schemas.openxmlformats.org/officeDocument/2006/relationships" xmlns:p="http://schemas.openxmlformats.org/presentationml/2006/main">
  <p:tag name="AS_UNIQUEID" val="665"/>
</p:tagLst>
</file>

<file path=ppt/tags/tag94.xml><?xml version="1.0" encoding="utf-8"?>
<p:tagLst xmlns:a="http://schemas.openxmlformats.org/drawingml/2006/main" xmlns:r="http://schemas.openxmlformats.org/officeDocument/2006/relationships" xmlns:p="http://schemas.openxmlformats.org/presentationml/2006/main">
  <p:tag name="AS_UNIQUEID" val="666"/>
</p:tagLst>
</file>

<file path=ppt/tags/tag95.xml><?xml version="1.0" encoding="utf-8"?>
<p:tagLst xmlns:a="http://schemas.openxmlformats.org/drawingml/2006/main" xmlns:r="http://schemas.openxmlformats.org/officeDocument/2006/relationships" xmlns:p="http://schemas.openxmlformats.org/presentationml/2006/main">
  <p:tag name="AS_UNIQUEID" val="662"/>
</p:tagLst>
</file>

<file path=ppt/tags/tag96.xml><?xml version="1.0" encoding="utf-8"?>
<p:tagLst xmlns:a="http://schemas.openxmlformats.org/drawingml/2006/main" xmlns:r="http://schemas.openxmlformats.org/officeDocument/2006/relationships" xmlns:p="http://schemas.openxmlformats.org/presentationml/2006/main">
  <p:tag name="AS_UNIQUEID" val="663"/>
</p:tagLst>
</file>

<file path=ppt/tags/tag97.xml><?xml version="1.0" encoding="utf-8"?>
<p:tagLst xmlns:a="http://schemas.openxmlformats.org/drawingml/2006/main" xmlns:r="http://schemas.openxmlformats.org/officeDocument/2006/relationships" xmlns:p="http://schemas.openxmlformats.org/presentationml/2006/main">
  <p:tag name="AS_UNIQUEID" val="664"/>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86176DA3F2F342A7D6BBAC6563613F" ma:contentTypeVersion="4" ma:contentTypeDescription="Create a new document." ma:contentTypeScope="" ma:versionID="d26989b739156ab8f36d2e344316253d">
  <xsd:schema xmlns:xsd="http://www.w3.org/2001/XMLSchema" xmlns:xs="http://www.w3.org/2001/XMLSchema" xmlns:p="http://schemas.microsoft.com/office/2006/metadata/properties" xmlns:ns2="59456d72-1c94-46a2-a1ad-7e64aebeea83" targetNamespace="http://schemas.microsoft.com/office/2006/metadata/properties" ma:root="true" ma:fieldsID="0013ee4a0b57b837a53ef73eb55e56c5" ns2:_="">
    <xsd:import namespace="59456d72-1c94-46a2-a1ad-7e64aebeea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56d72-1c94-46a2-a1ad-7e64aebee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CA65E4-C34F-4161-A40A-48DE3DD21CA1}"/>
</file>

<file path=customXml/itemProps2.xml><?xml version="1.0" encoding="utf-8"?>
<ds:datastoreItem xmlns:ds="http://schemas.openxmlformats.org/officeDocument/2006/customXml" ds:itemID="{C1696ED9-FF3C-4F39-9BF5-0857804F73E7}"/>
</file>

<file path=customXml/itemProps3.xml><?xml version="1.0" encoding="utf-8"?>
<ds:datastoreItem xmlns:ds="http://schemas.openxmlformats.org/officeDocument/2006/customXml" ds:itemID="{7C50941A-667F-4ED5-975E-115FA1257174}"/>
</file>

<file path=docProps/app.xml><?xml version="1.0" encoding="utf-8"?>
<Properties xmlns="http://schemas.openxmlformats.org/officeDocument/2006/extended-properties" xmlns:vt="http://schemas.openxmlformats.org/officeDocument/2006/docPropsVTypes">
  <TotalTime>3357</TotalTime>
  <Words>4017</Words>
  <Application>Microsoft Office PowerPoint</Application>
  <PresentationFormat>Widescreen</PresentationFormat>
  <Paragraphs>368</Paragraphs>
  <Slides>45</Slides>
  <Notes>38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Arial</vt:lpstr>
      <vt:lpstr>Arial Narrow</vt:lpstr>
      <vt:lpstr>Calibri</vt:lpstr>
      <vt:lpstr>Calibri Light</vt:lpstr>
      <vt:lpstr>Century Gothic</vt:lpstr>
      <vt:lpstr>Wingdings</vt:lpstr>
      <vt:lpstr>Wingdings 3</vt:lpstr>
      <vt:lpstr>Office Theme</vt:lpstr>
      <vt:lpstr>Custom Design</vt:lpstr>
      <vt:lpstr>Ion</vt:lpstr>
      <vt:lpstr>1_Office Theme</vt:lpstr>
      <vt:lpstr>SCICU Webinar</vt:lpstr>
      <vt:lpstr>Topics: </vt:lpstr>
      <vt:lpstr>Background on the New Rules</vt:lpstr>
      <vt:lpstr>PowerPoint Presentation</vt:lpstr>
      <vt:lpstr>Implementation Date – August 14, 2020</vt:lpstr>
      <vt:lpstr>Text of Title IX</vt:lpstr>
      <vt:lpstr>Overview of New Requirements</vt:lpstr>
      <vt:lpstr>Overview of New Requirements</vt:lpstr>
      <vt:lpstr>Overview of New Requirements</vt:lpstr>
      <vt:lpstr>Overview of New Requirements</vt:lpstr>
      <vt:lpstr>Overview of New Requirements</vt:lpstr>
      <vt:lpstr>Overview of New Requirements</vt:lpstr>
      <vt:lpstr>Overview of New Requirements</vt:lpstr>
      <vt:lpstr>THE HEARING PROCESS</vt:lpstr>
      <vt:lpstr>Prehearing Considerations</vt:lpstr>
      <vt:lpstr>For Hearings:  Evidence “Directly Related” </vt:lpstr>
      <vt:lpstr>Prehearing Considerations</vt:lpstr>
      <vt:lpstr>Requirements for Live Hearings </vt:lpstr>
      <vt:lpstr>Requirements for Live Hearings </vt:lpstr>
      <vt:lpstr>Requirements for Live Hearings </vt:lpstr>
      <vt:lpstr>Requirements for Live Hearings </vt:lpstr>
      <vt:lpstr>Requirements for Live Hearings </vt:lpstr>
      <vt:lpstr>Post-Hearing Processes</vt:lpstr>
      <vt:lpstr>Determination</vt:lpstr>
      <vt:lpstr>Appeal</vt:lpstr>
      <vt:lpstr>Training for the Hearing Process</vt:lpstr>
      <vt:lpstr>Training requirements</vt:lpstr>
      <vt:lpstr>Training requirements</vt:lpstr>
      <vt:lpstr>Training requirements</vt:lpstr>
      <vt:lpstr>PowerPoint Presentation</vt:lpstr>
      <vt:lpstr>PowerPoint Presentation</vt:lpstr>
      <vt:lpstr>Selection and Training of Advisors (for cross examinations) and Hearing Officers; Preparation When Attorneys are Involved.</vt:lpstr>
      <vt:lpstr>PowerPoint Presentation</vt:lpstr>
      <vt:lpstr>PowerPoint Presentation</vt:lpstr>
      <vt:lpstr>PowerPoint Presentation</vt:lpstr>
      <vt:lpstr>Preparation when attorneys are involved?</vt:lpstr>
      <vt:lpstr>Informal Resolution</vt:lpstr>
      <vt:lpstr>Informal Resolution</vt:lpstr>
      <vt:lpstr>PowerPoint Presentation</vt:lpstr>
      <vt:lpstr>PowerPoint Presentation</vt:lpstr>
      <vt:lpstr>PowerPoint Presentation</vt:lpstr>
      <vt:lpstr>PowerPoint Presentation</vt:lpstr>
      <vt:lpstr>Confidentiality Provisions</vt:lpstr>
      <vt:lpstr>Questions?</vt:lpstr>
      <vt:lpstr>Presenter:         Lisa Karen Atkins, Shareholder, Ogletree Deakins                                               Lisa.Atkins@Ogletree.com, 205=986-1017 (Direct line)   </vt:lpstr>
    </vt:vector>
  </TitlesOfParts>
  <Company>Ogletree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 Lisa Karen</dc:creator>
  <cp:lastModifiedBy>Dianne King</cp:lastModifiedBy>
  <cp:revision>136</cp:revision>
  <dcterms:created xsi:type="dcterms:W3CDTF">2020-08-03T00:18:46Z</dcterms:created>
  <dcterms:modified xsi:type="dcterms:W3CDTF">2020-08-14T19:32:42Z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0x0101009586176DA3F2F342A7D6BBAC6563613F</vt:lpwstr>
  </property>
</Properties>
</file>